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AAB19-2481-4236-BC1D-0B7B683C2CB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A0EB-8652-42D0-A9D9-869C5D91CF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AAB19-2481-4236-BC1D-0B7B683C2CB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A0EB-8652-42D0-A9D9-869C5D91CF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AAB19-2481-4236-BC1D-0B7B683C2CB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A0EB-8652-42D0-A9D9-869C5D91CF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AAB19-2481-4236-BC1D-0B7B683C2CB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A0EB-8652-42D0-A9D9-869C5D91CF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AAB19-2481-4236-BC1D-0B7B683C2CB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A0EB-8652-42D0-A9D9-869C5D91CF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AAB19-2481-4236-BC1D-0B7B683C2CB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A0EB-8652-42D0-A9D9-869C5D91CF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AAB19-2481-4236-BC1D-0B7B683C2CB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A0EB-8652-42D0-A9D9-869C5D91CF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AAB19-2481-4236-BC1D-0B7B683C2CB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A0EB-8652-42D0-A9D9-869C5D91CF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AAB19-2481-4236-BC1D-0B7B683C2CB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A0EB-8652-42D0-A9D9-869C5D91CF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AAB19-2481-4236-BC1D-0B7B683C2CB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A0EB-8652-42D0-A9D9-869C5D91CF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AAB19-2481-4236-BC1D-0B7B683C2CB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2A0EB-8652-42D0-A9D9-869C5D91CF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AAB19-2481-4236-BC1D-0B7B683C2CB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2A0EB-8652-42D0-A9D9-869C5D91CF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nlm.nih.gov/medlineplus/ency/images/ency/fullsize/9951.jpg&amp;imgrefurl=http://www.nlm.nih.gov/medlineplus/ency/imagepages/9951.htm&amp;h=320&amp;w=400&amp;sz=16&amp;hl=en&amp;start=55&amp;tbnid=nobZhEX6EFwRpM:&amp;tbnh=99&amp;tbnw=124&amp;prev=/images%3Fq%3Dstress%26start%3D40%26gbv%3D2%26ndsp%3D20%26svnum%3D10%26hl%3Den%26safe%3Dactive%26sa%3D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3.jpeg"/><Relationship Id="rId3" Type="http://schemas.openxmlformats.org/officeDocument/2006/relationships/hyperlink" Target="http://www.makingthemodernworld.com/learning_modules/psychology/02.TU.01/img/IM.1258_zl.jpg" TargetMode="External"/><Relationship Id="rId7" Type="http://schemas.openxmlformats.org/officeDocument/2006/relationships/image" Target="../media/image9.png"/><Relationship Id="rId12" Type="http://schemas.openxmlformats.org/officeDocument/2006/relationships/hyperlink" Target="http://counseling.ucr.edu/NR/rdonlyres/D94E5127-C8E4-4FFD-BF1A-6AF0BA62915F/197/j0302954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2.jpeg"/><Relationship Id="rId5" Type="http://schemas.openxmlformats.org/officeDocument/2006/relationships/image" Target="../media/image7.png"/><Relationship Id="rId10" Type="http://schemas.openxmlformats.org/officeDocument/2006/relationships/hyperlink" Target="http://images.google.com/imgres?imgurl=http://www.paedpsych.uni-koeln.de/medien/paedpsy/stress/Unter-htmls/selye3.jpg&amp;imgrefurl=http://www.paedpsych.uni-koeln.de/medien/paedpsy/stress/Unter-htmls/index.htm&amp;h=300&amp;w=300&amp;sz=7&amp;hl=en&amp;start=2&amp;um=1&amp;tbnid=GyKf9zQPuAcL3M:&amp;tbnh=116&amp;tbnw=116&amp;prev=/images%3Fq%3Dhans%2Bselye%26svnum%3D10%26um%3D1%26hl%3Den%26safe%3Dactive%26sa%3DN" TargetMode="External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498" name="Picture 2" descr="Stress-ZebraStrip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3381375" cy="4219575"/>
          </a:xfrm>
          <a:prstGeom prst="rect">
            <a:avLst/>
          </a:prstGeom>
          <a:noFill/>
        </p:spPr>
      </p:pic>
      <p:pic>
        <p:nvPicPr>
          <p:cNvPr id="234499" name="Picture 3" descr="995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876800"/>
            <a:ext cx="2133600" cy="1981200"/>
          </a:xfrm>
          <a:prstGeom prst="rect">
            <a:avLst/>
          </a:prstGeom>
          <a:noFill/>
        </p:spPr>
      </p:pic>
      <p:pic>
        <p:nvPicPr>
          <p:cNvPr id="234500" name="Picture 4" descr="stress_grap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0"/>
            <a:ext cx="5562600" cy="4267200"/>
          </a:xfrm>
          <a:prstGeom prst="rect">
            <a:avLst/>
          </a:prstGeom>
          <a:noFill/>
        </p:spPr>
      </p:pic>
      <p:pic>
        <p:nvPicPr>
          <p:cNvPr id="234501" name="Picture 5" descr="922_kids%20have%20stress%20to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86200" y="3952875"/>
            <a:ext cx="5257800" cy="2905125"/>
          </a:xfrm>
          <a:prstGeom prst="rect">
            <a:avLst/>
          </a:prstGeom>
          <a:noFill/>
        </p:spPr>
      </p:pic>
      <p:sp>
        <p:nvSpPr>
          <p:cNvPr id="234502" name="Rectangle 6"/>
          <p:cNvSpPr>
            <a:spLocks noChangeArrowheads="1"/>
          </p:cNvSpPr>
          <p:nvPr/>
        </p:nvSpPr>
        <p:spPr bwMode="auto">
          <a:xfrm>
            <a:off x="2667000" y="4343400"/>
            <a:ext cx="27432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Ch9 Stress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546" name="Picture 2" descr="pers2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48000" cy="2286000"/>
          </a:xfrm>
          <a:prstGeom prst="rect">
            <a:avLst/>
          </a:prstGeom>
          <a:noFill/>
        </p:spPr>
      </p:pic>
      <p:pic>
        <p:nvPicPr>
          <p:cNvPr id="236547" name="Picture 3" descr="learn1b.gif (3436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6000"/>
            <a:ext cx="3048000" cy="2286000"/>
          </a:xfrm>
          <a:prstGeom prst="rect">
            <a:avLst/>
          </a:prstGeom>
          <a:noFill/>
        </p:spPr>
      </p:pic>
      <p:pic>
        <p:nvPicPr>
          <p:cNvPr id="236548" name="Picture 4" descr="pers2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72000"/>
            <a:ext cx="3048000" cy="2286000"/>
          </a:xfrm>
          <a:prstGeom prst="rect">
            <a:avLst/>
          </a:prstGeom>
          <a:noFill/>
        </p:spPr>
      </p:pic>
      <p:pic>
        <p:nvPicPr>
          <p:cNvPr id="236549" name="Picture 5" descr="pers2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286000"/>
            <a:ext cx="3048000" cy="2286000"/>
          </a:xfrm>
          <a:prstGeom prst="rect">
            <a:avLst/>
          </a:prstGeom>
          <a:noFill/>
        </p:spPr>
      </p:pic>
      <p:pic>
        <p:nvPicPr>
          <p:cNvPr id="236550" name="Picture 6" descr="pers2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2286000"/>
            <a:ext cx="3048000" cy="2286000"/>
          </a:xfrm>
          <a:prstGeom prst="rect">
            <a:avLst/>
          </a:prstGeom>
          <a:noFill/>
        </p:spPr>
      </p:pic>
      <p:pic>
        <p:nvPicPr>
          <p:cNvPr id="236551" name="Picture 7" descr="pers2u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0" y="4572000"/>
            <a:ext cx="3048000" cy="2286000"/>
          </a:xfrm>
          <a:prstGeom prst="rect">
            <a:avLst/>
          </a:prstGeom>
          <a:noFill/>
        </p:spPr>
      </p:pic>
      <p:pic>
        <p:nvPicPr>
          <p:cNvPr id="236552" name="Picture 8" descr="pers2v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0" y="0"/>
            <a:ext cx="3048000" cy="2286000"/>
          </a:xfrm>
          <a:prstGeom prst="rect">
            <a:avLst/>
          </a:prstGeom>
          <a:noFill/>
        </p:spPr>
      </p:pic>
      <p:pic>
        <p:nvPicPr>
          <p:cNvPr id="236553" name="Picture 9" descr="learn1b.gif (3436 bytes)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96000" y="2286000"/>
            <a:ext cx="3048000" cy="2286000"/>
          </a:xfrm>
          <a:prstGeom prst="rect">
            <a:avLst/>
          </a:prstGeom>
          <a:noFill/>
        </p:spPr>
      </p:pic>
      <p:pic>
        <p:nvPicPr>
          <p:cNvPr id="236554" name="Picture 10" descr="pers2y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96000" y="4572000"/>
            <a:ext cx="3048000" cy="2286000"/>
          </a:xfrm>
          <a:prstGeom prst="rect">
            <a:avLst/>
          </a:prstGeom>
          <a:noFill/>
        </p:spPr>
      </p:pic>
      <p:pic>
        <p:nvPicPr>
          <p:cNvPr id="236555" name="Picture 11" descr="pers2x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48000" y="0"/>
            <a:ext cx="30480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228600"/>
          </a:xfrm>
        </p:spPr>
        <p:txBody>
          <a:bodyPr>
            <a:normAutofit fontScale="90000"/>
          </a:bodyPr>
          <a:lstStyle/>
          <a:p>
            <a:r>
              <a:rPr lang="en-US"/>
              <a:t>Chapter 9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r>
              <a:rPr lang="en-US" sz="2000" b="1"/>
              <a:t>A physical and psychological response to a harmful or potentially harmful circumstance is known as __________________.</a:t>
            </a:r>
          </a:p>
          <a:p>
            <a:r>
              <a:rPr lang="en-US" sz="2000" b="1" u="sng"/>
              <a:t>Stress</a:t>
            </a:r>
          </a:p>
          <a:p>
            <a:r>
              <a:rPr lang="en-US" sz="2000" b="1"/>
              <a:t>An individual’s subjective interpretation, or ________________ of a potentially stressful episode strongly influences the individual’s response.</a:t>
            </a:r>
          </a:p>
          <a:p>
            <a:r>
              <a:rPr lang="en-US" sz="2000" b="1" u="sng"/>
              <a:t>Cognitive appraisal</a:t>
            </a:r>
          </a:p>
          <a:p>
            <a:r>
              <a:rPr lang="en-US" sz="2000" b="1"/>
              <a:t>The type of conflict in which one is torn between two goals that both have some desirable and some undesirable aspects is called ________________ conflict.</a:t>
            </a:r>
          </a:p>
          <a:p>
            <a:r>
              <a:rPr lang="en-US" sz="2000" b="1" u="sng"/>
              <a:t>Double approach-avoidance</a:t>
            </a:r>
          </a:p>
          <a:p>
            <a:r>
              <a:rPr lang="en-US" sz="2000" b="1"/>
              <a:t>The general adaptation syndrome was identified by _______________.</a:t>
            </a:r>
          </a:p>
          <a:p>
            <a:r>
              <a:rPr lang="en-US" sz="2000" b="1" u="sng"/>
              <a:t>Hans Selye</a:t>
            </a:r>
          </a:p>
          <a:p>
            <a:r>
              <a:rPr lang="en-US" sz="2000" b="1"/>
              <a:t>Sequence of events involved in prolonged stress:</a:t>
            </a:r>
          </a:p>
          <a:p>
            <a:r>
              <a:rPr lang="en-US" sz="2000" b="1" u="sng"/>
              <a:t>General Adaptation Syndrome</a:t>
            </a:r>
          </a:p>
          <a:p>
            <a:r>
              <a:rPr lang="en-US" sz="2000" b="1"/>
              <a:t>Personality type- hard working. Inflexible, competitive with urgency to get things done on time:</a:t>
            </a:r>
          </a:p>
          <a:p>
            <a:r>
              <a:rPr lang="en-US" sz="2000" b="1" u="sng"/>
              <a:t>Type A personality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5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8" dur="500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3" dur="500"/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8" dur="500"/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3" dur="500"/>
                                        <p:tgtEl>
                                          <p:spTgt spid="296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8" dur="500"/>
                                        <p:tgtEl>
                                          <p:spTgt spid="296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uild="p" autoUpdateAnimBg="0"/>
      <p:bldP spid="29699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22" name="Picture 2" descr="Dr Hans Sely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28825" cy="2190750"/>
          </a:xfrm>
          <a:prstGeom prst="rect">
            <a:avLst/>
          </a:prstGeom>
          <a:noFill/>
        </p:spPr>
      </p:pic>
      <p:pic>
        <p:nvPicPr>
          <p:cNvPr id="235523" name="Picture 3" descr="Selye’s experiments with rats suggested that stress plays some role in the development of every disease.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29200"/>
            <a:ext cx="2209800" cy="1828800"/>
          </a:xfrm>
          <a:prstGeom prst="rect">
            <a:avLst/>
          </a:prstGeom>
          <a:noFill/>
        </p:spPr>
      </p:pic>
      <p:pic>
        <p:nvPicPr>
          <p:cNvPr id="235524" name="Picture 4" descr="T00199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895600"/>
            <a:ext cx="6096000" cy="2198688"/>
          </a:xfrm>
          <a:prstGeom prst="rect">
            <a:avLst/>
          </a:prstGeom>
          <a:noFill/>
        </p:spPr>
      </p:pic>
      <p:pic>
        <p:nvPicPr>
          <p:cNvPr id="235525" name="Picture 5" descr="img03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228600"/>
            <a:ext cx="2971800" cy="2011363"/>
          </a:xfrm>
          <a:prstGeom prst="rect">
            <a:avLst/>
          </a:prstGeom>
          <a:noFill/>
        </p:spPr>
      </p:pic>
      <p:pic>
        <p:nvPicPr>
          <p:cNvPr id="235526" name="Picture 6" descr="img03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8400" y="1981200"/>
            <a:ext cx="2895600" cy="2152650"/>
          </a:xfrm>
          <a:prstGeom prst="rect">
            <a:avLst/>
          </a:prstGeom>
          <a:noFill/>
        </p:spPr>
      </p:pic>
      <p:pic>
        <p:nvPicPr>
          <p:cNvPr id="235527" name="Picture 7" descr="img03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0" y="4114800"/>
            <a:ext cx="3048000" cy="2286000"/>
          </a:xfrm>
          <a:prstGeom prst="rect">
            <a:avLst/>
          </a:prstGeom>
          <a:noFill/>
        </p:spPr>
      </p:pic>
      <p:pic>
        <p:nvPicPr>
          <p:cNvPr id="235528" name="Picture 8" descr="tennant_fig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57400" y="228600"/>
            <a:ext cx="4038600" cy="2590800"/>
          </a:xfrm>
          <a:prstGeom prst="rect">
            <a:avLst/>
          </a:prstGeom>
          <a:noFill/>
        </p:spPr>
      </p:pic>
      <p:pic>
        <p:nvPicPr>
          <p:cNvPr id="235529" name="Picture 9" descr="selye3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286000" y="5105400"/>
            <a:ext cx="1485900" cy="1752600"/>
          </a:xfrm>
          <a:prstGeom prst="rect">
            <a:avLst/>
          </a:prstGeom>
          <a:noFill/>
        </p:spPr>
      </p:pic>
      <p:pic>
        <p:nvPicPr>
          <p:cNvPr id="235530" name="Picture 10" descr="j0302954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86200" y="5181600"/>
            <a:ext cx="2133600" cy="1676400"/>
          </a:xfrm>
          <a:prstGeom prst="rect">
            <a:avLst/>
          </a:prstGeom>
          <a:noFill/>
        </p:spPr>
      </p:pic>
      <p:sp>
        <p:nvSpPr>
          <p:cNvPr id="235531" name="Rectangle 11"/>
          <p:cNvSpPr>
            <a:spLocks noChangeArrowheads="1"/>
          </p:cNvSpPr>
          <p:nvPr/>
        </p:nvSpPr>
        <p:spPr bwMode="auto">
          <a:xfrm>
            <a:off x="0" y="2209800"/>
            <a:ext cx="25908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Hans Selye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304800"/>
          </a:xfrm>
        </p:spPr>
        <p:txBody>
          <a:bodyPr>
            <a:normAutofit fontScale="90000"/>
          </a:bodyPr>
          <a:lstStyle/>
          <a:p>
            <a:r>
              <a:rPr lang="en-US"/>
              <a:t>Chapter 9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477000"/>
          </a:xfrm>
        </p:spPr>
        <p:txBody>
          <a:bodyPr/>
          <a:lstStyle/>
          <a:p>
            <a:r>
              <a:rPr lang="en-US" sz="2000" b="1"/>
              <a:t>________________ is an emotion likely to arise whenever the future is doubtful and uncertain.</a:t>
            </a:r>
          </a:p>
          <a:p>
            <a:r>
              <a:rPr lang="en-US" sz="2000" b="1" u="sng"/>
              <a:t>Anxiety</a:t>
            </a:r>
          </a:p>
          <a:p>
            <a:r>
              <a:rPr lang="en-US" sz="2000" b="1"/>
              <a:t>Survivors of extremely traumatic events are sometimes left with special anxiety problems, called  _______________ disorders.</a:t>
            </a:r>
          </a:p>
          <a:p>
            <a:r>
              <a:rPr lang="en-US" sz="2000" b="1" u="sng"/>
              <a:t>Post-traumatic stress</a:t>
            </a:r>
          </a:p>
          <a:p>
            <a:r>
              <a:rPr lang="en-US" sz="2000" b="1"/>
              <a:t>Defense mechanisms were first described by ________________.</a:t>
            </a:r>
          </a:p>
          <a:p>
            <a:r>
              <a:rPr lang="en-US" sz="2000" b="1" u="sng"/>
              <a:t>Sigmund Freud</a:t>
            </a:r>
          </a:p>
          <a:p>
            <a:r>
              <a:rPr lang="en-US" sz="2000" b="1"/>
              <a:t>If you are turned down for a job or a date and say you did not really want it anyway, you are employing the defense mechanism known as ____________________.</a:t>
            </a:r>
          </a:p>
          <a:p>
            <a:r>
              <a:rPr lang="en-US" sz="2000" b="1" u="sng"/>
              <a:t>Rationalization</a:t>
            </a:r>
          </a:p>
          <a:p>
            <a:r>
              <a:rPr lang="en-US" sz="2000" b="1"/>
              <a:t>Biological rather than environmental causes:</a:t>
            </a:r>
          </a:p>
          <a:p>
            <a:r>
              <a:rPr lang="en-US" sz="2000" b="1" u="sng"/>
              <a:t>Endogenous causes</a:t>
            </a:r>
          </a:p>
          <a:p>
            <a:r>
              <a:rPr lang="en-US" sz="2000" b="1"/>
              <a:t>Constructive and direct attempts to change a stressful situation:</a:t>
            </a:r>
          </a:p>
          <a:p>
            <a:r>
              <a:rPr lang="en-US" sz="2000" b="1" u="sng"/>
              <a:t>Assertive Coping</a:t>
            </a:r>
            <a:endParaRPr lang="en-US" sz="2000" b="1"/>
          </a:p>
          <a:p>
            <a:r>
              <a:rPr lang="en-US" sz="2000" b="1"/>
              <a:t>Self deception, according to Freud:</a:t>
            </a:r>
          </a:p>
          <a:p>
            <a:r>
              <a:rPr lang="en-US" sz="2000" b="1" u="sng"/>
              <a:t>Defense Mechanisms</a:t>
            </a:r>
            <a:endParaRPr lang="en-US" sz="2000" b="1"/>
          </a:p>
          <a:p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50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8" dur="500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3" dur="500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8" dur="500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3" dur="500"/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8" dur="500"/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3" dur="500"/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8" dur="500"/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uild="p" autoUpdateAnimBg="0"/>
      <p:bldP spid="3072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457200"/>
          </a:xfrm>
        </p:spPr>
        <p:txBody>
          <a:bodyPr>
            <a:normAutofit fontScale="90000"/>
          </a:bodyPr>
          <a:lstStyle/>
          <a:p>
            <a:r>
              <a:rPr lang="en-US"/>
              <a:t>Chapter 9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533400"/>
            <a:ext cx="8686800" cy="6096000"/>
          </a:xfrm>
        </p:spPr>
        <p:txBody>
          <a:bodyPr/>
          <a:lstStyle/>
          <a:p>
            <a:r>
              <a:rPr lang="en-US" sz="2000" b="1"/>
              <a:t>A D.M. in which a person unconsciously transforms conflict and anxiety into a different but related motive that is more acceptable(deviant urges into art)</a:t>
            </a:r>
          </a:p>
          <a:p>
            <a:r>
              <a:rPr lang="en-US" sz="2000" b="1" u="sng"/>
              <a:t>Sublimation</a:t>
            </a:r>
          </a:p>
          <a:p>
            <a:r>
              <a:rPr lang="en-US" sz="2000" b="1"/>
              <a:t>Displaying aggression toward an inappropriate person or object is referred to as ________________.</a:t>
            </a:r>
          </a:p>
          <a:p>
            <a:r>
              <a:rPr lang="en-US" sz="2000" b="1" u="sng"/>
              <a:t>Displacement </a:t>
            </a:r>
          </a:p>
          <a:p>
            <a:r>
              <a:rPr lang="en-US" sz="2000" b="1"/>
              <a:t>Taking on virtues of a admired person:</a:t>
            </a:r>
          </a:p>
          <a:p>
            <a:r>
              <a:rPr lang="en-US" sz="2000" b="1" u="sng"/>
              <a:t>Identification</a:t>
            </a:r>
          </a:p>
          <a:p>
            <a:r>
              <a:rPr lang="en-US" sz="2000" b="1"/>
              <a:t>Type of Cognitive Appraisal in which the individual assesses the personal meaning of the stressor (what does it mean to me?)</a:t>
            </a:r>
          </a:p>
          <a:p>
            <a:r>
              <a:rPr lang="en-US" sz="2000" b="1" u="sng"/>
              <a:t>Primary Appraisal</a:t>
            </a:r>
            <a:endParaRPr lang="en-US" sz="2000" b="1"/>
          </a:p>
          <a:p>
            <a:r>
              <a:rPr lang="en-US" sz="2000" b="1"/>
              <a:t>Unpleasant feelings accompanied by a premonition that something bad is about to happen:</a:t>
            </a:r>
          </a:p>
          <a:p>
            <a:r>
              <a:rPr lang="en-US" sz="2000" b="1" u="sng"/>
              <a:t>anxiety</a:t>
            </a:r>
          </a:p>
          <a:p>
            <a:r>
              <a:rPr lang="en-US" sz="2000" b="1"/>
              <a:t>Type of anxiety disorder in which a person reacts severely to a life-changing event:</a:t>
            </a:r>
          </a:p>
          <a:p>
            <a:r>
              <a:rPr lang="en-US" sz="2000" b="1" u="sng"/>
              <a:t>Post-Traumatic Stress Disorder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5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8" dur="500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3" dur="500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8" dur="500"/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3" dur="500"/>
                                        <p:tgtEl>
                                          <p:spTgt spid="31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8" dur="500"/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uild="p" autoUpdateAnimBg="0"/>
      <p:bldP spid="31747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/>
              <a:t>Ch. 9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r>
              <a:rPr lang="en-US" sz="2000" b="1"/>
              <a:t>The stage in the G.A.S, in which adrenal glands are enlarged, salt level decreases, kidney damage can occur- animals die and humans get ill:</a:t>
            </a:r>
          </a:p>
          <a:p>
            <a:r>
              <a:rPr lang="en-US" sz="2000" b="1" u="sng"/>
              <a:t>Exhaustion phase</a:t>
            </a:r>
          </a:p>
          <a:p>
            <a:r>
              <a:rPr lang="en-US" sz="2000" b="1"/>
              <a:t>Bodily ailments that stem, at least in part, from mental and emotional causes:</a:t>
            </a:r>
          </a:p>
          <a:p>
            <a:r>
              <a:rPr lang="en-US" sz="2000" b="1" u="sng"/>
              <a:t>Psychosomatic illness</a:t>
            </a:r>
            <a:endParaRPr lang="en-US" sz="2000" b="1"/>
          </a:p>
          <a:p>
            <a:r>
              <a:rPr lang="en-US" sz="2000" b="1"/>
              <a:t>Temporary challenges are also known as :</a:t>
            </a:r>
          </a:p>
          <a:p>
            <a:r>
              <a:rPr lang="en-US" sz="2000" b="1" u="sng"/>
              <a:t>transient stressors (job-related stress</a:t>
            </a:r>
            <a:r>
              <a:rPr lang="en-US" sz="2000" b="1"/>
              <a:t>)</a:t>
            </a:r>
          </a:p>
          <a:p>
            <a:r>
              <a:rPr lang="en-US" sz="2000" b="1"/>
              <a:t>Constant stress- daily hassels are also known as :</a:t>
            </a:r>
          </a:p>
          <a:p>
            <a:r>
              <a:rPr lang="en-US" sz="2000" b="1" u="sng"/>
              <a:t>chronic stressors ( affects health)</a:t>
            </a:r>
          </a:p>
          <a:p>
            <a:r>
              <a:rPr lang="en-US" sz="2000" b="1"/>
              <a:t>A cell that identifies, pursues and ingests harmful invaders and/ or dead cells:</a:t>
            </a:r>
          </a:p>
          <a:p>
            <a:r>
              <a:rPr lang="en-US" sz="2000" b="1" u="sng"/>
              <a:t>Macrophages ( means = big eater)</a:t>
            </a:r>
          </a:p>
          <a:p>
            <a:r>
              <a:rPr lang="en-US" sz="2000" b="1"/>
              <a:t>A type of white blood cell that releases antibodies that fight bacterial infections:</a:t>
            </a:r>
          </a:p>
          <a:p>
            <a:r>
              <a:rPr lang="en-US" sz="2000" b="1" u="sng"/>
              <a:t>B Lymphocytes</a:t>
            </a:r>
          </a:p>
          <a:p>
            <a:r>
              <a:rPr lang="en-US" sz="2000" b="1"/>
              <a:t>A type of white blood cell that attacks cancer cells, viruses and foreign substances:</a:t>
            </a:r>
          </a:p>
          <a:p>
            <a:r>
              <a:rPr lang="en-US" sz="2000" b="1" u="sng"/>
              <a:t>T- Lymphocytes ( T-cells)</a:t>
            </a:r>
            <a:endParaRPr lang="en-US" sz="2000" b="1"/>
          </a:p>
          <a:p>
            <a:endParaRPr 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500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113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8" dur="500"/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3" dur="500"/>
                                        <p:tgtEl>
                                          <p:spTgt spid="113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8" dur="500"/>
                                        <p:tgtEl>
                                          <p:spTgt spid="1136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3" dur="500"/>
                                        <p:tgtEl>
                                          <p:spTgt spid="1136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8" dur="500"/>
                                        <p:tgtEl>
                                          <p:spTgt spid="1136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3" dur="500"/>
                                        <p:tgtEl>
                                          <p:spTgt spid="1136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8" dur="500"/>
                                        <p:tgtEl>
                                          <p:spTgt spid="1136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 build="p" autoUpdateAnimBg="0"/>
      <p:bldP spid="11366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570" name="Picture 2" descr="emot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863" y="604838"/>
            <a:ext cx="7534275" cy="5648325"/>
          </a:xfrm>
          <a:prstGeom prst="rect">
            <a:avLst/>
          </a:prstGeom>
          <a:noFill/>
        </p:spPr>
      </p:pic>
      <p:sp>
        <p:nvSpPr>
          <p:cNvPr id="237571" name="Rectangle 3"/>
          <p:cNvSpPr>
            <a:spLocks noChangeArrowheads="1"/>
          </p:cNvSpPr>
          <p:nvPr/>
        </p:nvSpPr>
        <p:spPr bwMode="auto">
          <a:xfrm>
            <a:off x="457200" y="0"/>
            <a:ext cx="44196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Cognitive Appraisal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/>
              <a:t>CH9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6629400"/>
          </a:xfrm>
        </p:spPr>
        <p:txBody>
          <a:bodyPr/>
          <a:lstStyle/>
          <a:p>
            <a:r>
              <a:rPr lang="en-US" sz="2000" b="1"/>
              <a:t>Acting impulsively without worry of consequences (teen run away instead of confronting problem)</a:t>
            </a:r>
          </a:p>
          <a:p>
            <a:r>
              <a:rPr lang="en-US" sz="2000" b="1" u="sng"/>
              <a:t>Acting Out</a:t>
            </a:r>
          </a:p>
          <a:p>
            <a:r>
              <a:rPr lang="en-US" sz="2000" b="1"/>
              <a:t>Family, friends, colleagues or fellow members of the community that aid a person in escaping stress- helps against depression:</a:t>
            </a:r>
          </a:p>
          <a:p>
            <a:r>
              <a:rPr lang="en-US" sz="2000" b="1" u="sng"/>
              <a:t>Social Support Network</a:t>
            </a:r>
          </a:p>
          <a:p>
            <a:r>
              <a:rPr lang="en-US" sz="2000" b="1"/>
              <a:t>A D.M. in which a person pretends to posses motives that are opposite to the one’s causing conflict and anxiety (an exaggerated nice woman conceals hostility):</a:t>
            </a:r>
          </a:p>
          <a:p>
            <a:r>
              <a:rPr lang="en-US" sz="2000" b="1" u="sng"/>
              <a:t>Reaction Formation</a:t>
            </a:r>
          </a:p>
          <a:p>
            <a:r>
              <a:rPr lang="en-US" sz="2000" b="1"/>
              <a:t>A D.M. in which a person attributes to others the motives that have caused personal conflict ( a cheater accuses wife and everybody else of cheating)</a:t>
            </a:r>
          </a:p>
          <a:p>
            <a:r>
              <a:rPr lang="en-US" sz="2000" b="1" u="sng"/>
              <a:t>Projection</a:t>
            </a:r>
          </a:p>
          <a:p>
            <a:r>
              <a:rPr lang="en-US" sz="2000" b="1"/>
              <a:t>In order to understand and modify behavioral sources of illness, we might be able to increase life expectancy and lessen suffering- to persue these goals, psychologists and physicians created_________:</a:t>
            </a:r>
          </a:p>
          <a:p>
            <a:r>
              <a:rPr lang="en-US" sz="2000" b="1" u="sng"/>
              <a:t>Behavioral Medicine (integrate behavioral and medical knowledge)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114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114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500"/>
                                        <p:tgtEl>
                                          <p:spTgt spid="114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114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8" dur="500"/>
                                        <p:tgtEl>
                                          <p:spTgt spid="114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3" dur="500"/>
                                        <p:tgtEl>
                                          <p:spTgt spid="1146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8" dur="500"/>
                                        <p:tgtEl>
                                          <p:spTgt spid="1146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0" grpId="0" build="p" autoUpdateAnimBg="0"/>
      <p:bldP spid="11469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/>
              <a:t>Ch.9</a:t>
            </a:r>
          </a:p>
        </p:txBody>
      </p:sp>
      <p:sp>
        <p:nvSpPr>
          <p:cNvPr id="11571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r>
              <a:rPr lang="en-US" sz="1800" b="1"/>
              <a:t>A person’s subjective interpretation of a potentially stressful episode:</a:t>
            </a:r>
          </a:p>
          <a:p>
            <a:r>
              <a:rPr lang="en-US" sz="1800" b="1" u="sng"/>
              <a:t>Cognitive Appraisal</a:t>
            </a:r>
            <a:endParaRPr lang="en-US" sz="1800" b="1"/>
          </a:p>
          <a:p>
            <a:r>
              <a:rPr lang="en-US" sz="1800" b="1"/>
              <a:t>A type of Cognitive appraisal in which a person asks, “What does this stress mean to me?”</a:t>
            </a:r>
          </a:p>
          <a:p>
            <a:r>
              <a:rPr lang="en-US" sz="1800" b="1" u="sng"/>
              <a:t>Primary Appraisal ( Secondary= “What are my options? Whjat should I do?”)</a:t>
            </a:r>
          </a:p>
          <a:p>
            <a:r>
              <a:rPr lang="en-US" sz="1800" b="1"/>
              <a:t>Simultaneous arousal of two incompatible motives:</a:t>
            </a:r>
          </a:p>
          <a:p>
            <a:r>
              <a:rPr lang="en-US" sz="1800" b="1" u="sng"/>
              <a:t>Conflict</a:t>
            </a:r>
          </a:p>
          <a:p>
            <a:r>
              <a:rPr lang="en-US" sz="1800" b="1"/>
              <a:t>A part of the G.A.S. in which the body becomes does better at adjusting to the stress:</a:t>
            </a:r>
          </a:p>
          <a:p>
            <a:r>
              <a:rPr lang="en-US" sz="1800" b="1" u="sng"/>
              <a:t>resistance phase</a:t>
            </a:r>
          </a:p>
          <a:p>
            <a:r>
              <a:rPr lang="en-US" sz="1800" b="1"/>
              <a:t>A type of anxiety disorder in which a person reacts to a traumatic situation/experience/ interest in life diminishes, anxiety, depression, insomnia….</a:t>
            </a:r>
          </a:p>
          <a:p>
            <a:r>
              <a:rPr lang="en-US" sz="1800" b="1"/>
              <a:t>Post Traumatic Stress Disorder</a:t>
            </a:r>
          </a:p>
          <a:p>
            <a:r>
              <a:rPr lang="en-US" sz="1800" b="1"/>
              <a:t>A new field of research that focuses on the interaction of psychological and physiological processes influencing the body:</a:t>
            </a:r>
          </a:p>
          <a:p>
            <a:r>
              <a:rPr lang="en-US" sz="1800" b="1" u="sng"/>
              <a:t>Psychoneuroimmunology</a:t>
            </a:r>
          </a:p>
          <a:p>
            <a:r>
              <a:rPr lang="en-US" sz="1800" b="1"/>
              <a:t>A stress realted physical illness/ mind-body illness: </a:t>
            </a:r>
          </a:p>
          <a:p>
            <a:r>
              <a:rPr lang="en-US" sz="1800" b="1" u="sng"/>
              <a:t>Psychophysiological ( psychosomatic = somatoform = conversion= physical ailment doesn’t really exist)</a:t>
            </a:r>
          </a:p>
          <a:p>
            <a:endParaRPr lang="en-US" sz="1800" b="1"/>
          </a:p>
          <a:p>
            <a:endParaRPr lang="en-US" sz="1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500"/>
                                        <p:tgtEl>
                                          <p:spTgt spid="115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115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8" dur="500"/>
                                        <p:tgtEl>
                                          <p:spTgt spid="115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3" dur="500"/>
                                        <p:tgtEl>
                                          <p:spTgt spid="1157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8" dur="500"/>
                                        <p:tgtEl>
                                          <p:spTgt spid="1157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3" dur="500"/>
                                        <p:tgtEl>
                                          <p:spTgt spid="1157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8" dur="500"/>
                                        <p:tgtEl>
                                          <p:spTgt spid="1157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3" dur="500"/>
                                        <p:tgtEl>
                                          <p:spTgt spid="1157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8" dur="500"/>
                                        <p:tgtEl>
                                          <p:spTgt spid="1157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 build="p" autoUpdateAnimBg="0"/>
      <p:bldP spid="115715" grpId="0" build="p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764</Words>
  <Application>Microsoft Office PowerPoint</Application>
  <PresentationFormat>On-screen Show (4:3)</PresentationFormat>
  <Paragraphs>85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Chapter 9</vt:lpstr>
      <vt:lpstr>Slide 3</vt:lpstr>
      <vt:lpstr>Chapter 9</vt:lpstr>
      <vt:lpstr>Chapter 9</vt:lpstr>
      <vt:lpstr>Ch. 9</vt:lpstr>
      <vt:lpstr>Slide 7</vt:lpstr>
      <vt:lpstr>CH9</vt:lpstr>
      <vt:lpstr>Ch.9</vt:lpstr>
      <vt:lpstr>Slide 10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Manager</dc:creator>
  <cp:lastModifiedBy>Manager</cp:lastModifiedBy>
  <cp:revision>1</cp:revision>
  <dcterms:created xsi:type="dcterms:W3CDTF">2011-02-23T14:12:30Z</dcterms:created>
  <dcterms:modified xsi:type="dcterms:W3CDTF">2011-02-23T14:12:46Z</dcterms:modified>
</cp:coreProperties>
</file>