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769" r:id="rId2"/>
    <p:sldId id="770" r:id="rId3"/>
    <p:sldId id="776" r:id="rId4"/>
    <p:sldId id="813" r:id="rId5"/>
    <p:sldId id="814" r:id="rId6"/>
    <p:sldId id="815" r:id="rId7"/>
    <p:sldId id="816" r:id="rId8"/>
    <p:sldId id="817" r:id="rId9"/>
    <p:sldId id="818" r:id="rId10"/>
    <p:sldId id="821" r:id="rId11"/>
    <p:sldId id="819" r:id="rId12"/>
    <p:sldId id="820" r:id="rId13"/>
    <p:sldId id="822" r:id="rId14"/>
    <p:sldId id="823" r:id="rId15"/>
    <p:sldId id="809" r:id="rId16"/>
    <p:sldId id="771" r:id="rId17"/>
    <p:sldId id="811" r:id="rId18"/>
    <p:sldId id="812" r:id="rId19"/>
    <p:sldId id="790" r:id="rId20"/>
    <p:sldId id="767" r:id="rId21"/>
    <p:sldId id="774" r:id="rId22"/>
    <p:sldId id="794" r:id="rId23"/>
    <p:sldId id="795" r:id="rId24"/>
    <p:sldId id="773" r:id="rId25"/>
    <p:sldId id="777" r:id="rId26"/>
    <p:sldId id="786" r:id="rId27"/>
    <p:sldId id="787" r:id="rId28"/>
    <p:sldId id="810" r:id="rId29"/>
    <p:sldId id="782" r:id="rId30"/>
  </p:sldIdLst>
  <p:sldSz cx="9906000" cy="6858000" type="A4"/>
  <p:notesSz cx="7099300" cy="102346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0538E325-327D-444E-AF11-B9096145E76B}">
          <p14:sldIdLst>
            <p14:sldId id="256"/>
            <p14:sldId id="563"/>
            <p14:sldId id="259"/>
            <p14:sldId id="599"/>
            <p14:sldId id="564"/>
            <p14:sldId id="600"/>
            <p14:sldId id="565"/>
            <p14:sldId id="630"/>
            <p14:sldId id="636"/>
            <p14:sldId id="637"/>
            <p14:sldId id="638"/>
            <p14:sldId id="639"/>
            <p14:sldId id="641"/>
            <p14:sldId id="642"/>
            <p14:sldId id="643"/>
            <p14:sldId id="644"/>
            <p14:sldId id="601"/>
            <p14:sldId id="494"/>
            <p14:sldId id="561"/>
            <p14:sldId id="632"/>
            <p14:sldId id="560"/>
            <p14:sldId id="588"/>
            <p14:sldId id="573"/>
            <p14:sldId id="602"/>
            <p14:sldId id="582"/>
            <p14:sldId id="577"/>
            <p14:sldId id="586"/>
            <p14:sldId id="583"/>
            <p14:sldId id="581"/>
            <p14:sldId id="594"/>
            <p14:sldId id="595"/>
            <p14:sldId id="633"/>
            <p14:sldId id="634"/>
            <p14:sldId id="603"/>
            <p14:sldId id="5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B84542"/>
    <a:srgbClr val="FFFFCC"/>
    <a:srgbClr val="648FC4"/>
    <a:srgbClr val="FFFFFF"/>
    <a:srgbClr val="9ACEC0"/>
    <a:srgbClr val="91C9BA"/>
    <a:srgbClr val="74BAA8"/>
    <a:srgbClr val="C86866"/>
    <a:srgbClr val="33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855" autoAdjust="0"/>
  </p:normalViewPr>
  <p:slideViewPr>
    <p:cSldViewPr snapToObjects="1" showGuides="1">
      <p:cViewPr>
        <p:scale>
          <a:sx n="80" d="100"/>
          <a:sy n="80" d="100"/>
        </p:scale>
        <p:origin x="-1080" y="-360"/>
      </p:cViewPr>
      <p:guideLst>
        <p:guide orient="horz" pos="1162"/>
        <p:guide pos="3120"/>
        <p:guide pos="6113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2796" y="-96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tnbsasrv04\SOFTWARE\GRUPOS\CCONT\_CSINC\GEINC\Sistema%20de%20Custos%20do%20Governo%20Federal\Setoriais%20de%20Custos\Lista%20Setoriais%20-%20Revisad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tnbsasrv04\SOFTWARE\GRUPOS\CCONT\_CSINC\GEINC\Sistema%20de%20Custos%20do%20Governo%20Federal\Setoriais%20de%20Custos\Lista%20Setoriais%20-%20Revisada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 sz="2400"/>
          </a:pPr>
          <a:endParaRPr lang="pt-BR"/>
        </a:p>
      </c:txPr>
    </c:title>
    <c:plotArea>
      <c:layout/>
      <c:pieChart>
        <c:varyColors val="1"/>
        <c:ser>
          <c:idx val="0"/>
          <c:order val="0"/>
          <c:tx>
            <c:strRef>
              <c:f>Gráfico!$E$23</c:f>
              <c:strCache>
                <c:ptCount val="1"/>
                <c:pt idx="0">
                  <c:v>Executivo</c:v>
                </c:pt>
              </c:strCache>
            </c:strRef>
          </c:tx>
          <c:dLbls>
            <c:dLbl>
              <c:idx val="0"/>
              <c:layout>
                <c:manualLayout>
                  <c:x val="-0.11713660603367332"/>
                  <c:y val="4.4928109839647519E-2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pt-BR"/>
                </a:p>
              </c:txPr>
              <c:showPercent val="1"/>
            </c:dLbl>
            <c:dLbl>
              <c:idx val="1"/>
              <c:layout>
                <c:manualLayout>
                  <c:x val="-7.2956540182404023E-2"/>
                  <c:y val="-0.20580560493278519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pt-BR"/>
                </a:p>
              </c:txPr>
              <c:showPercent val="1"/>
            </c:dLbl>
            <c:dLbl>
              <c:idx val="2"/>
              <c:layout>
                <c:manualLayout>
                  <c:x val="0.14338605685226932"/>
                  <c:y val="-4.5686821834611147E-2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pt-BR"/>
                </a:p>
              </c:txPr>
              <c:showPercent val="1"/>
            </c:dLbl>
            <c:dLbl>
              <c:idx val="3"/>
              <c:layout>
                <c:manualLayout>
                  <c:x val="7.2587578652877002E-2"/>
                  <c:y val="0.15520196829981853"/>
                </c:manualLayout>
              </c:layout>
              <c:spPr/>
              <c:txPr>
                <a:bodyPr/>
                <a:lstStyle/>
                <a:p>
                  <a:pPr>
                    <a:defRPr sz="2200" baseline="0"/>
                  </a:pPr>
                  <a:endParaRPr lang="pt-BR"/>
                </a:p>
              </c:txPr>
              <c:showPercent val="1"/>
            </c:dLbl>
            <c:showPercent val="1"/>
            <c:showLeaderLines val="1"/>
          </c:dLbls>
          <c:cat>
            <c:strRef>
              <c:f>Gráfico!$D$24:$D$27</c:f>
              <c:strCache>
                <c:ptCount val="4"/>
                <c:pt idx="0">
                  <c:v>SETORIAIS</c:v>
                </c:pt>
                <c:pt idx="1">
                  <c:v>COMITÊS</c:v>
                </c:pt>
                <c:pt idx="2">
                  <c:v>SEM POSICIONAMENTO</c:v>
                </c:pt>
                <c:pt idx="3">
                  <c:v>EM PROCESSO</c:v>
                </c:pt>
              </c:strCache>
            </c:strRef>
          </c:cat>
          <c:val>
            <c:numRef>
              <c:f>Gráfico!$E$24:$E$27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2547074946218095"/>
          <c:y val="0.25445482909306388"/>
          <c:w val="0.36250407151730685"/>
          <c:h val="0.58214087323630781"/>
        </c:manualLayout>
      </c:layout>
      <c:txPr>
        <a:bodyPr/>
        <a:lstStyle/>
        <a:p>
          <a:pPr>
            <a:defRPr sz="1500" baseline="0"/>
          </a:pPr>
          <a:endParaRPr lang="pt-BR"/>
        </a:p>
      </c:txPr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 sz="2200" baseline="0"/>
          </a:pPr>
          <a:endParaRPr lang="pt-BR"/>
        </a:p>
      </c:txPr>
    </c:title>
    <c:plotArea>
      <c:layout/>
      <c:pieChart>
        <c:varyColors val="1"/>
        <c:ser>
          <c:idx val="0"/>
          <c:order val="0"/>
          <c:tx>
            <c:strRef>
              <c:f>Plan1!$J$23</c:f>
              <c:strCache>
                <c:ptCount val="1"/>
                <c:pt idx="0">
                  <c:v>Executivo</c:v>
                </c:pt>
              </c:strCache>
            </c:strRef>
          </c:tx>
          <c:dLbls>
            <c:txPr>
              <a:bodyPr/>
              <a:lstStyle/>
              <a:p>
                <a:pPr>
                  <a:defRPr sz="2200" baseline="0"/>
                </a:pPr>
                <a:endParaRPr lang="pt-BR"/>
              </a:p>
            </c:txPr>
            <c:showPercent val="1"/>
            <c:showLeaderLines val="1"/>
          </c:dLbls>
          <c:cat>
            <c:strRef>
              <c:f>Plan1!$I$24:$I$27</c:f>
              <c:strCache>
                <c:ptCount val="4"/>
                <c:pt idx="0">
                  <c:v>SETORIAIS</c:v>
                </c:pt>
                <c:pt idx="1">
                  <c:v>COMITÊS</c:v>
                </c:pt>
                <c:pt idx="2">
                  <c:v>SEM POSICIONAMENTO</c:v>
                </c:pt>
                <c:pt idx="3">
                  <c:v>EM PROCESSO</c:v>
                </c:pt>
              </c:strCache>
            </c:strRef>
          </c:cat>
          <c:val>
            <c:numRef>
              <c:f>Plan1!$J$24:$J$27</c:f>
              <c:numCache>
                <c:formatCode>_("R$ "* #,##0.00_);_("R$ "* \(#,##0.00\);_("R$ "* "-"??_);_(@_)</c:formatCode>
                <c:ptCount val="4"/>
                <c:pt idx="0">
                  <c:v>532972789591.5</c:v>
                </c:pt>
                <c:pt idx="1">
                  <c:v>41399351316.280006</c:v>
                </c:pt>
                <c:pt idx="2">
                  <c:v>131946796219.03</c:v>
                </c:pt>
                <c:pt idx="3">
                  <c:v>915396863765.92004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aseline="0"/>
          </a:pPr>
          <a:endParaRPr lang="pt-BR"/>
        </a:p>
      </c:txPr>
    </c:legend>
    <c:plotVisOnly val="1"/>
  </c:chart>
  <c:externalData r:id="rId2"/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5CB636-E442-4472-B13E-A4C6D4DA640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B4D698-EB72-4004-AE7B-3A117D964298}">
      <dgm:prSet phldrT="[Texto]" custT="1"/>
      <dgm:spPr>
        <a:xfrm>
          <a:off x="3316496" y="2451070"/>
          <a:ext cx="2664773" cy="2270129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800" b="1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 </a:t>
          </a:r>
        </a:p>
        <a:p>
          <a:r>
            <a:rPr lang="pt-BR" sz="2800" b="1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Operacional</a:t>
          </a:r>
          <a:endParaRPr lang="pt-BR" sz="2800" b="1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gm:t>
    </dgm:pt>
    <dgm:pt modelId="{0FF1B228-AF83-42D3-8F0E-BDE6ECB966AD}" type="parTrans" cxnId="{F6277828-3FBC-4574-A0CF-3D5C1C97A805}">
      <dgm:prSet/>
      <dgm:spPr>
        <a:xfrm rot="1008808">
          <a:off x="2472585" y="3044534"/>
          <a:ext cx="940672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940672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gm:spPr>
      <dgm:t>
        <a:bodyPr/>
        <a:lstStyle/>
        <a:p>
          <a:endParaRPr lang="pt-BR" dirty="0"/>
        </a:p>
      </dgm:t>
    </dgm:pt>
    <dgm:pt modelId="{012C1BB7-BDA6-4DDA-998A-695B9E787DF0}" type="sibTrans" cxnId="{F6277828-3FBC-4574-A0CF-3D5C1C97A805}">
      <dgm:prSet/>
      <dgm:spPr/>
      <dgm:t>
        <a:bodyPr/>
        <a:lstStyle/>
        <a:p>
          <a:endParaRPr lang="pt-BR"/>
        </a:p>
      </dgm:t>
    </dgm:pt>
    <dgm:pt modelId="{5D92FE6F-843E-4ECB-B888-FA85BA32F035}">
      <dgm:prSet phldrT="[Texto]" custT="1"/>
      <dgm:spPr>
        <a:xfrm>
          <a:off x="553845" y="1776303"/>
          <a:ext cx="2167993" cy="1924390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800" b="1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</a:t>
          </a:r>
        </a:p>
        <a:p>
          <a:r>
            <a:rPr lang="pt-BR" sz="2800" b="1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Legal</a:t>
          </a:r>
          <a:endParaRPr lang="pt-BR" sz="2800" b="1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gm:t>
    </dgm:pt>
    <dgm:pt modelId="{E6794C6C-5B2C-4117-B2F2-A678826E0CBF}" type="parTrans" cxnId="{A616E1CD-56EE-42A4-8D53-3AE1994EE671}">
      <dgm:prSet/>
      <dgm:spPr>
        <a:xfrm rot="14920137">
          <a:off x="695074" y="2663757"/>
          <a:ext cx="1847546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1847546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gm:spPr>
      <dgm:t>
        <a:bodyPr/>
        <a:lstStyle/>
        <a:p>
          <a:endParaRPr lang="pt-BR" dirty="0"/>
        </a:p>
      </dgm:t>
    </dgm:pt>
    <dgm:pt modelId="{C70910E6-12E5-4BA3-AE64-6794016F2669}" type="sibTrans" cxnId="{A616E1CD-56EE-42A4-8D53-3AE1994EE671}">
      <dgm:prSet/>
      <dgm:spPr/>
      <dgm:t>
        <a:bodyPr/>
        <a:lstStyle/>
        <a:p>
          <a:endParaRPr lang="pt-BR"/>
        </a:p>
      </dgm:t>
    </dgm:pt>
    <dgm:pt modelId="{B730EB77-32ED-458B-B58A-DB86D4FFC669}">
      <dgm:prSet phldrT="[Texto]" custT="1"/>
      <dgm:spPr>
        <a:xfrm>
          <a:off x="2675807" y="199831"/>
          <a:ext cx="2360406" cy="210568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pt-BR" sz="2800" b="1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 Conceitual</a:t>
          </a:r>
          <a:endParaRPr lang="pt-BR" sz="2800" b="1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gm:t>
    </dgm:pt>
    <dgm:pt modelId="{739AF367-4FC2-4D5B-BF89-621F1D7A2AF4}" type="sibTrans" cxnId="{FC285A3E-80F3-48F5-A7F1-17C93CB01750}">
      <dgm:prSet/>
      <dgm:spPr/>
      <dgm:t>
        <a:bodyPr/>
        <a:lstStyle/>
        <a:p>
          <a:endParaRPr lang="pt-BR"/>
        </a:p>
      </dgm:t>
    </dgm:pt>
    <dgm:pt modelId="{12E0C28B-1546-4324-86F4-D5412683AD73}" type="parTrans" cxnId="{FC285A3E-80F3-48F5-A7F1-17C93CB01750}">
      <dgm:prSet/>
      <dgm:spPr>
        <a:xfrm rot="19666824">
          <a:off x="2456343" y="1959901"/>
          <a:ext cx="472083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472083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gm:spPr>
      <dgm:t>
        <a:bodyPr/>
        <a:lstStyle/>
        <a:p>
          <a:endParaRPr lang="pt-BR" dirty="0"/>
        </a:p>
      </dgm:t>
    </dgm:pt>
    <dgm:pt modelId="{5841D578-94E7-4833-810B-9704F7DF2FBA}" type="pres">
      <dgm:prSet presAssocID="{735CB636-E442-4472-B13E-A4C6D4DA640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9443E9E-EF6C-4D36-B74B-264A039A10FE}" type="pres">
      <dgm:prSet presAssocID="{735CB636-E442-4472-B13E-A4C6D4DA6400}" presName="cycle" presStyleCnt="0"/>
      <dgm:spPr/>
    </dgm:pt>
    <dgm:pt modelId="{E6008272-3615-47B6-A197-878EF5D4808A}" type="pres">
      <dgm:prSet presAssocID="{735CB636-E442-4472-B13E-A4C6D4DA6400}" presName="centerShape" presStyleCnt="0"/>
      <dgm:spPr/>
    </dgm:pt>
    <dgm:pt modelId="{E5D88E59-E8FD-44C6-9744-DDF5EB7C6849}" type="pres">
      <dgm:prSet presAssocID="{735CB636-E442-4472-B13E-A4C6D4DA6400}" presName="connSite" presStyleLbl="node1" presStyleIdx="0" presStyleCnt="4"/>
      <dgm:spPr/>
    </dgm:pt>
    <dgm:pt modelId="{97285A11-2B6B-4394-A551-E9E13C698A45}" type="pres">
      <dgm:prSet presAssocID="{735CB636-E442-4472-B13E-A4C6D4DA6400}" presName="visible" presStyleLbl="node1" presStyleIdx="0" presStyleCnt="4" custScaleX="75001" custScaleY="80685" custLinFactX="100000" custLinFactNeighborX="143409" custLinFactNeighborY="-5951"/>
      <dgm:spPr>
        <a:xfrm>
          <a:off x="6801533" y="1527501"/>
          <a:ext cx="1890879" cy="2034181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pt-BR"/>
        </a:p>
      </dgm:t>
    </dgm:pt>
    <dgm:pt modelId="{2A8C94E8-8F7C-4338-8298-5767F7F2BFC1}" type="pres">
      <dgm:prSet presAssocID="{12E0C28B-1546-4324-86F4-D5412683AD73}" presName="Name25" presStyleLbl="parChTrans1D1" presStyleIdx="0" presStyleCnt="3"/>
      <dgm:spPr/>
      <dgm:t>
        <a:bodyPr/>
        <a:lstStyle/>
        <a:p>
          <a:endParaRPr lang="pt-BR"/>
        </a:p>
      </dgm:t>
    </dgm:pt>
    <dgm:pt modelId="{49237F94-96C2-4A57-A703-F2B7465B2EB1}" type="pres">
      <dgm:prSet presAssocID="{B730EB77-32ED-458B-B58A-DB86D4FFC669}" presName="node" presStyleCnt="0"/>
      <dgm:spPr/>
    </dgm:pt>
    <dgm:pt modelId="{0A329CB9-97D5-4C20-91D2-680A23ED498B}" type="pres">
      <dgm:prSet presAssocID="{B730EB77-32ED-458B-B58A-DB86D4FFC669}" presName="parentNode" presStyleLbl="node1" presStyleIdx="1" presStyleCnt="4" custScaleX="156041" custScaleY="139202" custLinFactNeighborX="22502" custLinFactNeighborY="3007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460C18-F3E6-42A6-9657-BE3771164C83}" type="pres">
      <dgm:prSet presAssocID="{B730EB77-32ED-458B-B58A-DB86D4FFC66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92B044-E0BB-4F9A-9DE9-F1FC8771C60E}" type="pres">
      <dgm:prSet presAssocID="{0FF1B228-AF83-42D3-8F0E-BDE6ECB966AD}" presName="Name25" presStyleLbl="parChTrans1D1" presStyleIdx="1" presStyleCnt="3"/>
      <dgm:spPr/>
      <dgm:t>
        <a:bodyPr/>
        <a:lstStyle/>
        <a:p>
          <a:endParaRPr lang="pt-BR"/>
        </a:p>
      </dgm:t>
    </dgm:pt>
    <dgm:pt modelId="{73B3C45A-8487-435C-A294-64D74F6192ED}" type="pres">
      <dgm:prSet presAssocID="{DFB4D698-EB72-4004-AE7B-3A117D964298}" presName="node" presStyleCnt="0"/>
      <dgm:spPr/>
    </dgm:pt>
    <dgm:pt modelId="{4D67949F-65BB-4F60-BE55-379DB5BDDCD1}" type="pres">
      <dgm:prSet presAssocID="{DFB4D698-EB72-4004-AE7B-3A117D964298}" presName="parentNode" presStyleLbl="node1" presStyleIdx="2" presStyleCnt="4" custScaleX="176162" custScaleY="150073" custLinFactNeighborX="43765" custLinFactNeighborY="6069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4CBB7B-78B0-4795-A5B9-05CFBFB14732}" type="pres">
      <dgm:prSet presAssocID="{DFB4D698-EB72-4004-AE7B-3A117D964298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0F50E4-C8E9-4A0A-9CF9-46B868335649}" type="pres">
      <dgm:prSet presAssocID="{E6794C6C-5B2C-4117-B2F2-A678826E0CBF}" presName="Name25" presStyleLbl="parChTrans1D1" presStyleIdx="2" presStyleCnt="3"/>
      <dgm:spPr/>
      <dgm:t>
        <a:bodyPr/>
        <a:lstStyle/>
        <a:p>
          <a:endParaRPr lang="pt-BR"/>
        </a:p>
      </dgm:t>
    </dgm:pt>
    <dgm:pt modelId="{501B57FF-5B9D-45B6-9EE1-921D14D9D5F7}" type="pres">
      <dgm:prSet presAssocID="{5D92FE6F-843E-4ECB-B888-FA85BA32F035}" presName="node" presStyleCnt="0"/>
      <dgm:spPr/>
    </dgm:pt>
    <dgm:pt modelId="{C2DDA43F-6B91-4919-9676-0B13D0D99381}" type="pres">
      <dgm:prSet presAssocID="{5D92FE6F-843E-4ECB-B888-FA85BA32F035}" presName="parentNode" presStyleLbl="node1" presStyleIdx="3" presStyleCnt="4" custScaleX="143321" custScaleY="127217" custLinFactX="-28257" custLinFactY="-23661" custLinFactNeighborX="-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9573C7-CA4C-4F5B-AD61-93046262D479}" type="pres">
      <dgm:prSet presAssocID="{5D92FE6F-843E-4ECB-B888-FA85BA32F035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1A6C89AC-7AA2-4409-ACE3-209FA3FB2816}" type="presOf" srcId="{735CB636-E442-4472-B13E-A4C6D4DA6400}" destId="{5841D578-94E7-4833-810B-9704F7DF2FBA}" srcOrd="0" destOrd="0" presId="urn:microsoft.com/office/officeart/2005/8/layout/radial2"/>
    <dgm:cxn modelId="{888C42A4-32DF-4C67-9953-5CD32E88C5EB}" type="presOf" srcId="{0FF1B228-AF83-42D3-8F0E-BDE6ECB966AD}" destId="{DE92B044-E0BB-4F9A-9DE9-F1FC8771C60E}" srcOrd="0" destOrd="0" presId="urn:microsoft.com/office/officeart/2005/8/layout/radial2"/>
    <dgm:cxn modelId="{018D2C76-7AEE-465E-8B80-A167590D4A91}" type="presOf" srcId="{B730EB77-32ED-458B-B58A-DB86D4FFC669}" destId="{0A329CB9-97D5-4C20-91D2-680A23ED498B}" srcOrd="0" destOrd="0" presId="urn:microsoft.com/office/officeart/2005/8/layout/radial2"/>
    <dgm:cxn modelId="{55BD7BC5-F75A-4808-9FE5-522D042CC281}" type="presOf" srcId="{12E0C28B-1546-4324-86F4-D5412683AD73}" destId="{2A8C94E8-8F7C-4338-8298-5767F7F2BFC1}" srcOrd="0" destOrd="0" presId="urn:microsoft.com/office/officeart/2005/8/layout/radial2"/>
    <dgm:cxn modelId="{000214E5-5BF8-45C6-AED8-3A0EC8046CCF}" type="presOf" srcId="{E6794C6C-5B2C-4117-B2F2-A678826E0CBF}" destId="{310F50E4-C8E9-4A0A-9CF9-46B868335649}" srcOrd="0" destOrd="0" presId="urn:microsoft.com/office/officeart/2005/8/layout/radial2"/>
    <dgm:cxn modelId="{130D977A-7FBE-4230-989E-2C58B041FC3C}" type="presOf" srcId="{5D92FE6F-843E-4ECB-B888-FA85BA32F035}" destId="{C2DDA43F-6B91-4919-9676-0B13D0D99381}" srcOrd="0" destOrd="0" presId="urn:microsoft.com/office/officeart/2005/8/layout/radial2"/>
    <dgm:cxn modelId="{F6277828-3FBC-4574-A0CF-3D5C1C97A805}" srcId="{735CB636-E442-4472-B13E-A4C6D4DA6400}" destId="{DFB4D698-EB72-4004-AE7B-3A117D964298}" srcOrd="1" destOrd="0" parTransId="{0FF1B228-AF83-42D3-8F0E-BDE6ECB966AD}" sibTransId="{012C1BB7-BDA6-4DDA-998A-695B9E787DF0}"/>
    <dgm:cxn modelId="{A616E1CD-56EE-42A4-8D53-3AE1994EE671}" srcId="{735CB636-E442-4472-B13E-A4C6D4DA6400}" destId="{5D92FE6F-843E-4ECB-B888-FA85BA32F035}" srcOrd="2" destOrd="0" parTransId="{E6794C6C-5B2C-4117-B2F2-A678826E0CBF}" sibTransId="{C70910E6-12E5-4BA3-AE64-6794016F2669}"/>
    <dgm:cxn modelId="{8E29A386-4187-48F4-92BC-F6F24CB95D86}" type="presOf" srcId="{DFB4D698-EB72-4004-AE7B-3A117D964298}" destId="{4D67949F-65BB-4F60-BE55-379DB5BDDCD1}" srcOrd="0" destOrd="0" presId="urn:microsoft.com/office/officeart/2005/8/layout/radial2"/>
    <dgm:cxn modelId="{FC285A3E-80F3-48F5-A7F1-17C93CB01750}" srcId="{735CB636-E442-4472-B13E-A4C6D4DA6400}" destId="{B730EB77-32ED-458B-B58A-DB86D4FFC669}" srcOrd="0" destOrd="0" parTransId="{12E0C28B-1546-4324-86F4-D5412683AD73}" sibTransId="{739AF367-4FC2-4D5B-BF89-621F1D7A2AF4}"/>
    <dgm:cxn modelId="{A29933D2-A68D-4880-A4B3-D49B934FD5DE}" type="presParOf" srcId="{5841D578-94E7-4833-810B-9704F7DF2FBA}" destId="{B9443E9E-EF6C-4D36-B74B-264A039A10FE}" srcOrd="0" destOrd="0" presId="urn:microsoft.com/office/officeart/2005/8/layout/radial2"/>
    <dgm:cxn modelId="{B2F2CCD5-D74D-4128-8322-E2DD50A87633}" type="presParOf" srcId="{B9443E9E-EF6C-4D36-B74B-264A039A10FE}" destId="{E6008272-3615-47B6-A197-878EF5D4808A}" srcOrd="0" destOrd="0" presId="urn:microsoft.com/office/officeart/2005/8/layout/radial2"/>
    <dgm:cxn modelId="{F96DA551-84C5-4B6E-9176-CBBC974D23E8}" type="presParOf" srcId="{E6008272-3615-47B6-A197-878EF5D4808A}" destId="{E5D88E59-E8FD-44C6-9744-DDF5EB7C6849}" srcOrd="0" destOrd="0" presId="urn:microsoft.com/office/officeart/2005/8/layout/radial2"/>
    <dgm:cxn modelId="{D9DE913E-EA48-4038-B3C5-41198F42362B}" type="presParOf" srcId="{E6008272-3615-47B6-A197-878EF5D4808A}" destId="{97285A11-2B6B-4394-A551-E9E13C698A45}" srcOrd="1" destOrd="0" presId="urn:microsoft.com/office/officeart/2005/8/layout/radial2"/>
    <dgm:cxn modelId="{CB626378-4BFA-4422-B7EC-C53FCD8251CC}" type="presParOf" srcId="{B9443E9E-EF6C-4D36-B74B-264A039A10FE}" destId="{2A8C94E8-8F7C-4338-8298-5767F7F2BFC1}" srcOrd="1" destOrd="0" presId="urn:microsoft.com/office/officeart/2005/8/layout/radial2"/>
    <dgm:cxn modelId="{48B0B4FE-73C0-4C4E-82DF-6F5FAAA9E359}" type="presParOf" srcId="{B9443E9E-EF6C-4D36-B74B-264A039A10FE}" destId="{49237F94-96C2-4A57-A703-F2B7465B2EB1}" srcOrd="2" destOrd="0" presId="urn:microsoft.com/office/officeart/2005/8/layout/radial2"/>
    <dgm:cxn modelId="{108C796F-8567-4FF9-B82D-C2114F3199BD}" type="presParOf" srcId="{49237F94-96C2-4A57-A703-F2B7465B2EB1}" destId="{0A329CB9-97D5-4C20-91D2-680A23ED498B}" srcOrd="0" destOrd="0" presId="urn:microsoft.com/office/officeart/2005/8/layout/radial2"/>
    <dgm:cxn modelId="{79FDD8FB-0E00-49C5-B439-D6B4887D0106}" type="presParOf" srcId="{49237F94-96C2-4A57-A703-F2B7465B2EB1}" destId="{0F460C18-F3E6-42A6-9657-BE3771164C83}" srcOrd="1" destOrd="0" presId="urn:microsoft.com/office/officeart/2005/8/layout/radial2"/>
    <dgm:cxn modelId="{6AE1D7F0-2184-42F7-A727-3BCFB2555F05}" type="presParOf" srcId="{B9443E9E-EF6C-4D36-B74B-264A039A10FE}" destId="{DE92B044-E0BB-4F9A-9DE9-F1FC8771C60E}" srcOrd="3" destOrd="0" presId="urn:microsoft.com/office/officeart/2005/8/layout/radial2"/>
    <dgm:cxn modelId="{6D9A309F-2205-4252-9803-2BE3D776A1C7}" type="presParOf" srcId="{B9443E9E-EF6C-4D36-B74B-264A039A10FE}" destId="{73B3C45A-8487-435C-A294-64D74F6192ED}" srcOrd="4" destOrd="0" presId="urn:microsoft.com/office/officeart/2005/8/layout/radial2"/>
    <dgm:cxn modelId="{DC1BA81E-DF83-411D-8F10-C957F8C284F1}" type="presParOf" srcId="{73B3C45A-8487-435C-A294-64D74F6192ED}" destId="{4D67949F-65BB-4F60-BE55-379DB5BDDCD1}" srcOrd="0" destOrd="0" presId="urn:microsoft.com/office/officeart/2005/8/layout/radial2"/>
    <dgm:cxn modelId="{B466E3E4-1881-4A9B-870D-CDE543FD7387}" type="presParOf" srcId="{73B3C45A-8487-435C-A294-64D74F6192ED}" destId="{E04CBB7B-78B0-4795-A5B9-05CFBFB14732}" srcOrd="1" destOrd="0" presId="urn:microsoft.com/office/officeart/2005/8/layout/radial2"/>
    <dgm:cxn modelId="{31C39561-6B17-47AD-9A0A-2C6142AD2672}" type="presParOf" srcId="{B9443E9E-EF6C-4D36-B74B-264A039A10FE}" destId="{310F50E4-C8E9-4A0A-9CF9-46B868335649}" srcOrd="5" destOrd="0" presId="urn:microsoft.com/office/officeart/2005/8/layout/radial2"/>
    <dgm:cxn modelId="{555533B4-ED03-4F2F-8602-D706077B0625}" type="presParOf" srcId="{B9443E9E-EF6C-4D36-B74B-264A039A10FE}" destId="{501B57FF-5B9D-45B6-9EE1-921D14D9D5F7}" srcOrd="6" destOrd="0" presId="urn:microsoft.com/office/officeart/2005/8/layout/radial2"/>
    <dgm:cxn modelId="{F7644B13-3A31-4B89-A189-DDAA2824F141}" type="presParOf" srcId="{501B57FF-5B9D-45B6-9EE1-921D14D9D5F7}" destId="{C2DDA43F-6B91-4919-9676-0B13D0D99381}" srcOrd="0" destOrd="0" presId="urn:microsoft.com/office/officeart/2005/8/layout/radial2"/>
    <dgm:cxn modelId="{1D4CED17-C869-45D0-9781-F93BB159FB70}" type="presParOf" srcId="{501B57FF-5B9D-45B6-9EE1-921D14D9D5F7}" destId="{DA9573C7-CA4C-4F5B-AD61-93046262D47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5CB636-E442-4472-B13E-A4C6D4DA6400}" type="doc">
      <dgm:prSet loTypeId="urn:microsoft.com/office/officeart/2005/8/layout/radial2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pt-BR"/>
        </a:p>
      </dgm:t>
    </dgm:pt>
    <dgm:pt modelId="{3458B067-B74B-4795-A599-7886EF01DB4B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400" b="1" dirty="0" smtClean="0">
              <a:solidFill>
                <a:schemeClr val="tx1"/>
              </a:solidFill>
            </a:rPr>
            <a:t>MF</a:t>
          </a:r>
        </a:p>
      </dgm:t>
    </dgm:pt>
    <dgm:pt modelId="{530F1A87-62D1-497D-9FB9-B0D960DD1442}" type="sibTrans" cxnId="{C2FF1B1C-4D41-441D-824D-8942347AFD0F}">
      <dgm:prSet/>
      <dgm:spPr/>
      <dgm:t>
        <a:bodyPr/>
        <a:lstStyle/>
        <a:p>
          <a:endParaRPr lang="pt-BR"/>
        </a:p>
      </dgm:t>
    </dgm:pt>
    <dgm:pt modelId="{BF4BAB29-38DF-43F4-9DB9-9AA4354641AF}" type="parTrans" cxnId="{C2FF1B1C-4D41-441D-824D-8942347AFD0F}">
      <dgm:prSet/>
      <dgm:spPr>
        <a:ln>
          <a:solidFill>
            <a:schemeClr val="accent2"/>
          </a:solidFill>
        </a:ln>
      </dgm:spPr>
      <dgm:t>
        <a:bodyPr/>
        <a:lstStyle/>
        <a:p>
          <a:endParaRPr lang="pt-BR" dirty="0"/>
        </a:p>
      </dgm:t>
    </dgm:pt>
    <dgm:pt modelId="{5D92FE6F-843E-4ECB-B888-FA85BA32F035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AGU</a:t>
          </a:r>
          <a:endParaRPr lang="pt-BR" sz="2000" b="1" dirty="0">
            <a:solidFill>
              <a:schemeClr val="tx1"/>
            </a:solidFill>
          </a:endParaRPr>
        </a:p>
      </dgm:t>
    </dgm:pt>
    <dgm:pt modelId="{C70910E6-12E5-4BA3-AE64-6794016F2669}" type="sibTrans" cxnId="{A616E1CD-56EE-42A4-8D53-3AE1994EE671}">
      <dgm:prSet/>
      <dgm:spPr/>
      <dgm:t>
        <a:bodyPr/>
        <a:lstStyle/>
        <a:p>
          <a:endParaRPr lang="pt-BR"/>
        </a:p>
      </dgm:t>
    </dgm:pt>
    <dgm:pt modelId="{E6794C6C-5B2C-4117-B2F2-A678826E0CBF}" type="parTrans" cxnId="{A616E1CD-56EE-42A4-8D53-3AE1994EE671}">
      <dgm:prSet/>
      <dgm:spPr>
        <a:ln>
          <a:solidFill>
            <a:schemeClr val="accent2"/>
          </a:solidFill>
        </a:ln>
      </dgm:spPr>
      <dgm:t>
        <a:bodyPr/>
        <a:lstStyle/>
        <a:p>
          <a:endParaRPr lang="pt-BR" dirty="0"/>
        </a:p>
      </dgm:t>
    </dgm:pt>
    <dgm:pt modelId="{DFB4D698-EB72-4004-AE7B-3A117D964298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400" b="1" dirty="0" smtClean="0">
              <a:solidFill>
                <a:schemeClr val="tx1"/>
              </a:solidFill>
            </a:rPr>
            <a:t>MPOG</a:t>
          </a:r>
          <a:endParaRPr lang="pt-BR" sz="2400" b="1" dirty="0">
            <a:solidFill>
              <a:schemeClr val="tx1"/>
            </a:solidFill>
          </a:endParaRPr>
        </a:p>
      </dgm:t>
    </dgm:pt>
    <dgm:pt modelId="{012C1BB7-BDA6-4DDA-998A-695B9E787DF0}" type="sibTrans" cxnId="{F6277828-3FBC-4574-A0CF-3D5C1C97A805}">
      <dgm:prSet/>
      <dgm:spPr/>
      <dgm:t>
        <a:bodyPr/>
        <a:lstStyle/>
        <a:p>
          <a:endParaRPr lang="pt-BR"/>
        </a:p>
      </dgm:t>
    </dgm:pt>
    <dgm:pt modelId="{0FF1B228-AF83-42D3-8F0E-BDE6ECB966AD}" type="parTrans" cxnId="{F6277828-3FBC-4574-A0CF-3D5C1C97A805}">
      <dgm:prSet/>
      <dgm:spPr>
        <a:ln>
          <a:solidFill>
            <a:schemeClr val="accent2"/>
          </a:solidFill>
        </a:ln>
      </dgm:spPr>
      <dgm:t>
        <a:bodyPr/>
        <a:lstStyle/>
        <a:p>
          <a:endParaRPr lang="pt-BR" dirty="0"/>
        </a:p>
      </dgm:t>
    </dgm:pt>
    <dgm:pt modelId="{B730EB77-32ED-458B-B58A-DB86D4FFC669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400" b="1" dirty="0" smtClean="0">
              <a:solidFill>
                <a:schemeClr val="tx1"/>
              </a:solidFill>
            </a:rPr>
            <a:t>MEC</a:t>
          </a:r>
          <a:endParaRPr lang="pt-BR" sz="2400" b="1" dirty="0">
            <a:solidFill>
              <a:schemeClr val="tx1"/>
            </a:solidFill>
          </a:endParaRPr>
        </a:p>
      </dgm:t>
    </dgm:pt>
    <dgm:pt modelId="{739AF367-4FC2-4D5B-BF89-621F1D7A2AF4}" type="sibTrans" cxnId="{FC285A3E-80F3-48F5-A7F1-17C93CB01750}">
      <dgm:prSet/>
      <dgm:spPr/>
      <dgm:t>
        <a:bodyPr/>
        <a:lstStyle/>
        <a:p>
          <a:endParaRPr lang="pt-BR"/>
        </a:p>
      </dgm:t>
    </dgm:pt>
    <dgm:pt modelId="{12E0C28B-1546-4324-86F4-D5412683AD73}" type="parTrans" cxnId="{FC285A3E-80F3-48F5-A7F1-17C93CB01750}">
      <dgm:prSet/>
      <dgm:spPr>
        <a:ln>
          <a:solidFill>
            <a:schemeClr val="accent2"/>
          </a:solidFill>
        </a:ln>
      </dgm:spPr>
      <dgm:t>
        <a:bodyPr/>
        <a:lstStyle/>
        <a:p>
          <a:endParaRPr lang="pt-BR" dirty="0"/>
        </a:p>
      </dgm:t>
    </dgm:pt>
    <dgm:pt modelId="{586E3E8C-BAD7-4F6C-8D9A-CBC0597A4D32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Demais Ministérios</a:t>
          </a:r>
          <a:endParaRPr lang="pt-BR" sz="2000" b="1" dirty="0">
            <a:solidFill>
              <a:schemeClr val="tx1"/>
            </a:solidFill>
          </a:endParaRPr>
        </a:p>
      </dgm:t>
    </dgm:pt>
    <dgm:pt modelId="{02B98132-C878-4819-9B38-DBAEDC415187}" type="sibTrans" cxnId="{610D90C0-CBFD-4C0D-8828-EB0198196358}">
      <dgm:prSet/>
      <dgm:spPr/>
      <dgm:t>
        <a:bodyPr/>
        <a:lstStyle/>
        <a:p>
          <a:endParaRPr lang="pt-BR"/>
        </a:p>
      </dgm:t>
    </dgm:pt>
    <dgm:pt modelId="{88DF116F-D4A2-4AC2-B66C-A5587C101599}" type="parTrans" cxnId="{610D90C0-CBFD-4C0D-8828-EB0198196358}">
      <dgm:prSet/>
      <dgm:spPr>
        <a:ln>
          <a:solidFill>
            <a:schemeClr val="accent2"/>
          </a:solidFill>
        </a:ln>
      </dgm:spPr>
      <dgm:t>
        <a:bodyPr/>
        <a:lstStyle/>
        <a:p>
          <a:endParaRPr lang="pt-BR" dirty="0"/>
        </a:p>
      </dgm:t>
    </dgm:pt>
    <dgm:pt modelId="{C31B1831-B038-40E4-ACB6-918095920C5A}">
      <dgm:prSet phldrT="[Texto]" custT="1"/>
      <dgm:spPr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LEG/JUD/MPU</a:t>
          </a:r>
          <a:endParaRPr lang="pt-BR" sz="2000" b="1" dirty="0">
            <a:solidFill>
              <a:schemeClr val="tx1"/>
            </a:solidFill>
          </a:endParaRPr>
        </a:p>
      </dgm:t>
    </dgm:pt>
    <dgm:pt modelId="{0EE07238-58D8-42E1-8210-328F2F879B28}" type="sibTrans" cxnId="{053FCADF-5904-4095-83C9-C44C3F85D093}">
      <dgm:prSet/>
      <dgm:spPr/>
      <dgm:t>
        <a:bodyPr/>
        <a:lstStyle/>
        <a:p>
          <a:endParaRPr lang="pt-BR"/>
        </a:p>
      </dgm:t>
    </dgm:pt>
    <dgm:pt modelId="{4FFEEDCF-6E4C-4E9D-838F-36F565A055FF}" type="parTrans" cxnId="{053FCADF-5904-4095-83C9-C44C3F85D093}">
      <dgm:prSet/>
      <dgm:spPr>
        <a:ln>
          <a:solidFill>
            <a:schemeClr val="accent2"/>
          </a:solidFill>
          <a:prstDash val="sysDot"/>
        </a:ln>
      </dgm:spPr>
      <dgm:t>
        <a:bodyPr/>
        <a:lstStyle/>
        <a:p>
          <a:endParaRPr lang="pt-BR" dirty="0"/>
        </a:p>
      </dgm:t>
    </dgm:pt>
    <dgm:pt modelId="{5841D578-94E7-4833-810B-9704F7DF2FBA}" type="pres">
      <dgm:prSet presAssocID="{735CB636-E442-4472-B13E-A4C6D4DA640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9443E9E-EF6C-4D36-B74B-264A039A10FE}" type="pres">
      <dgm:prSet presAssocID="{735CB636-E442-4472-B13E-A4C6D4DA6400}" presName="cycle" presStyleCnt="0"/>
      <dgm:spPr/>
    </dgm:pt>
    <dgm:pt modelId="{E6008272-3615-47B6-A197-878EF5D4808A}" type="pres">
      <dgm:prSet presAssocID="{735CB636-E442-4472-B13E-A4C6D4DA6400}" presName="centerShape" presStyleCnt="0"/>
      <dgm:spPr/>
    </dgm:pt>
    <dgm:pt modelId="{E5D88E59-E8FD-44C6-9744-DDF5EB7C6849}" type="pres">
      <dgm:prSet presAssocID="{735CB636-E442-4472-B13E-A4C6D4DA6400}" presName="connSite" presStyleLbl="node1" presStyleIdx="0" presStyleCnt="7"/>
      <dgm:spPr/>
    </dgm:pt>
    <dgm:pt modelId="{97285A11-2B6B-4394-A551-E9E13C698A45}" type="pres">
      <dgm:prSet presAssocID="{735CB636-E442-4472-B13E-A4C6D4DA6400}" presName="visible" presStyleLbl="node1" presStyleIdx="0" presStyleCnt="7" custScaleX="169043" custScaleY="150675" custLinFactNeighborX="11089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pt-BR"/>
        </a:p>
      </dgm:t>
    </dgm:pt>
    <dgm:pt modelId="{EAA01E4D-CC96-4F65-A41E-216E18F0F052}" type="pres">
      <dgm:prSet presAssocID="{4FFEEDCF-6E4C-4E9D-838F-36F565A055FF}" presName="Name25" presStyleLbl="parChTrans1D1" presStyleIdx="0" presStyleCnt="6"/>
      <dgm:spPr/>
      <dgm:t>
        <a:bodyPr/>
        <a:lstStyle/>
        <a:p>
          <a:endParaRPr lang="pt-BR"/>
        </a:p>
      </dgm:t>
    </dgm:pt>
    <dgm:pt modelId="{CC0E206B-17C9-438B-958A-3A9D01B22542}" type="pres">
      <dgm:prSet presAssocID="{C31B1831-B038-40E4-ACB6-918095920C5A}" presName="node" presStyleCnt="0"/>
      <dgm:spPr/>
    </dgm:pt>
    <dgm:pt modelId="{BC1FF5CF-651F-4A3C-8357-4A2C05FBF369}" type="pres">
      <dgm:prSet presAssocID="{C31B1831-B038-40E4-ACB6-918095920C5A}" presName="parentNode" presStyleLbl="node1" presStyleIdx="1" presStyleCnt="7" custScaleX="192195" custScaleY="134501" custLinFactY="176104" custLinFactNeighborX="71884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C63DBB-4866-483A-9ACD-BB79AA9FAE4B}" type="pres">
      <dgm:prSet presAssocID="{C31B1831-B038-40E4-ACB6-918095920C5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1D1F0D-CF5A-45FD-914D-29F4DECE68EA}" type="pres">
      <dgm:prSet presAssocID="{88DF116F-D4A2-4AC2-B66C-A5587C101599}" presName="Name25" presStyleLbl="parChTrans1D1" presStyleIdx="1" presStyleCnt="6"/>
      <dgm:spPr/>
      <dgm:t>
        <a:bodyPr/>
        <a:lstStyle/>
        <a:p>
          <a:endParaRPr lang="pt-BR"/>
        </a:p>
      </dgm:t>
    </dgm:pt>
    <dgm:pt modelId="{ADEEE982-9D50-40D4-BEF9-CF889CD10207}" type="pres">
      <dgm:prSet presAssocID="{586E3E8C-BAD7-4F6C-8D9A-CBC0597A4D32}" presName="node" presStyleCnt="0"/>
      <dgm:spPr/>
    </dgm:pt>
    <dgm:pt modelId="{6D55A2FF-D010-4943-B6C7-E0122CBB36A4}" type="pres">
      <dgm:prSet presAssocID="{586E3E8C-BAD7-4F6C-8D9A-CBC0597A4D32}" presName="parentNode" presStyleLbl="node1" presStyleIdx="2" presStyleCnt="7" custScaleX="244439" custScaleY="139657" custLinFactY="200000" custLinFactNeighborX="-50878" custLinFactNeighborY="21325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899400-F827-42A2-A77F-BF393A71C748}" type="pres">
      <dgm:prSet presAssocID="{586E3E8C-BAD7-4F6C-8D9A-CBC0597A4D3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8C94E8-8F7C-4338-8298-5767F7F2BFC1}" type="pres">
      <dgm:prSet presAssocID="{12E0C28B-1546-4324-86F4-D5412683AD73}" presName="Name25" presStyleLbl="parChTrans1D1" presStyleIdx="2" presStyleCnt="6"/>
      <dgm:spPr/>
      <dgm:t>
        <a:bodyPr/>
        <a:lstStyle/>
        <a:p>
          <a:endParaRPr lang="pt-BR"/>
        </a:p>
      </dgm:t>
    </dgm:pt>
    <dgm:pt modelId="{49237F94-96C2-4A57-A703-F2B7465B2EB1}" type="pres">
      <dgm:prSet presAssocID="{B730EB77-32ED-458B-B58A-DB86D4FFC669}" presName="node" presStyleCnt="0"/>
      <dgm:spPr/>
    </dgm:pt>
    <dgm:pt modelId="{0A329CB9-97D5-4C20-91D2-680A23ED498B}" type="pres">
      <dgm:prSet presAssocID="{B730EB77-32ED-458B-B58A-DB86D4FFC669}" presName="parentNode" presStyleLbl="node1" presStyleIdx="3" presStyleCnt="7" custScaleX="139091" custScaleY="143356" custLinFactX="-100000" custLinFactY="154999" custLinFactNeighborX="-159014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460C18-F3E6-42A6-9657-BE3771164C83}" type="pres">
      <dgm:prSet presAssocID="{B730EB77-32ED-458B-B58A-DB86D4FFC66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92B044-E0BB-4F9A-9DE9-F1FC8771C60E}" type="pres">
      <dgm:prSet presAssocID="{0FF1B228-AF83-42D3-8F0E-BDE6ECB966AD}" presName="Name25" presStyleLbl="parChTrans1D1" presStyleIdx="3" presStyleCnt="6"/>
      <dgm:spPr/>
      <dgm:t>
        <a:bodyPr/>
        <a:lstStyle/>
        <a:p>
          <a:endParaRPr lang="pt-BR"/>
        </a:p>
      </dgm:t>
    </dgm:pt>
    <dgm:pt modelId="{73B3C45A-8487-435C-A294-64D74F6192ED}" type="pres">
      <dgm:prSet presAssocID="{DFB4D698-EB72-4004-AE7B-3A117D964298}" presName="node" presStyleCnt="0"/>
      <dgm:spPr/>
    </dgm:pt>
    <dgm:pt modelId="{4D67949F-65BB-4F60-BE55-379DB5BDDCD1}" type="pres">
      <dgm:prSet presAssocID="{DFB4D698-EB72-4004-AE7B-3A117D964298}" presName="parentNode" presStyleLbl="node1" presStyleIdx="4" presStyleCnt="7" custScaleX="161678" custScaleY="133545" custLinFactX="-200000" custLinFactY="100000" custLinFactNeighborX="-207091" custLinFactNeighborY="12429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4CBB7B-78B0-4795-A5B9-05CFBFB14732}" type="pres">
      <dgm:prSet presAssocID="{DFB4D698-EB72-4004-AE7B-3A117D964298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0F50E4-C8E9-4A0A-9CF9-46B868335649}" type="pres">
      <dgm:prSet presAssocID="{E6794C6C-5B2C-4117-B2F2-A678826E0CBF}" presName="Name25" presStyleLbl="parChTrans1D1" presStyleIdx="4" presStyleCnt="6"/>
      <dgm:spPr/>
      <dgm:t>
        <a:bodyPr/>
        <a:lstStyle/>
        <a:p>
          <a:endParaRPr lang="pt-BR"/>
        </a:p>
      </dgm:t>
    </dgm:pt>
    <dgm:pt modelId="{501B57FF-5B9D-45B6-9EE1-921D14D9D5F7}" type="pres">
      <dgm:prSet presAssocID="{5D92FE6F-843E-4ECB-B888-FA85BA32F035}" presName="node" presStyleCnt="0"/>
      <dgm:spPr/>
    </dgm:pt>
    <dgm:pt modelId="{C2DDA43F-6B91-4919-9676-0B13D0D99381}" type="pres">
      <dgm:prSet presAssocID="{5D92FE6F-843E-4ECB-B888-FA85BA32F035}" presName="parentNode" presStyleLbl="node1" presStyleIdx="5" presStyleCnt="7" custScaleX="143321" custScaleY="127217" custLinFactX="-201614" custLinFactNeighborX="-300000" custLinFactNeighborY="3200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9573C7-CA4C-4F5B-AD61-93046262D479}" type="pres">
      <dgm:prSet presAssocID="{5D92FE6F-843E-4ECB-B888-FA85BA32F035}" presName="childNode" presStyleLbl="revTx" presStyleIdx="0" presStyleCnt="0">
        <dgm:presLayoutVars>
          <dgm:bulletEnabled val="1"/>
        </dgm:presLayoutVars>
      </dgm:prSet>
      <dgm:spPr/>
    </dgm:pt>
    <dgm:pt modelId="{BFD9AB37-D01C-4A62-A323-0094AC189949}" type="pres">
      <dgm:prSet presAssocID="{BF4BAB29-38DF-43F4-9DB9-9AA4354641AF}" presName="Name25" presStyleLbl="parChTrans1D1" presStyleIdx="5" presStyleCnt="6"/>
      <dgm:spPr/>
      <dgm:t>
        <a:bodyPr/>
        <a:lstStyle/>
        <a:p>
          <a:endParaRPr lang="pt-BR"/>
        </a:p>
      </dgm:t>
    </dgm:pt>
    <dgm:pt modelId="{00C82890-3966-4420-9AAD-FB7C0B31C431}" type="pres">
      <dgm:prSet presAssocID="{3458B067-B74B-4795-A599-7886EF01DB4B}" presName="node" presStyleCnt="0"/>
      <dgm:spPr/>
    </dgm:pt>
    <dgm:pt modelId="{A3C5E056-217A-45D1-9559-83B0235DD63E}" type="pres">
      <dgm:prSet presAssocID="{3458B067-B74B-4795-A599-7886EF01DB4B}" presName="parentNode" presStyleLbl="node1" presStyleIdx="6" presStyleCnt="7" custScaleX="147000" custScaleY="134111" custLinFactX="-200000" custLinFactY="-100000" custLinFactNeighborX="-273379" custLinFactNeighborY="-10920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CC3C04-ED57-4F1B-AE71-0EB525725C95}" type="pres">
      <dgm:prSet presAssocID="{3458B067-B74B-4795-A599-7886EF01DB4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FC718462-6F26-4ED0-8FD7-8C5240CEDFD9}" type="presOf" srcId="{DFB4D698-EB72-4004-AE7B-3A117D964298}" destId="{4D67949F-65BB-4F60-BE55-379DB5BDDCD1}" srcOrd="0" destOrd="0" presId="urn:microsoft.com/office/officeart/2005/8/layout/radial2"/>
    <dgm:cxn modelId="{055ADAB0-CC8F-40AF-8721-CF16A311228B}" type="presOf" srcId="{BF4BAB29-38DF-43F4-9DB9-9AA4354641AF}" destId="{BFD9AB37-D01C-4A62-A323-0094AC189949}" srcOrd="0" destOrd="0" presId="urn:microsoft.com/office/officeart/2005/8/layout/radial2"/>
    <dgm:cxn modelId="{6B89B291-1990-4D85-9526-56C6DEFC0851}" type="presOf" srcId="{C31B1831-B038-40E4-ACB6-918095920C5A}" destId="{BC1FF5CF-651F-4A3C-8357-4A2C05FBF369}" srcOrd="0" destOrd="0" presId="urn:microsoft.com/office/officeart/2005/8/layout/radial2"/>
    <dgm:cxn modelId="{BADAEFE1-C99D-4162-8640-3E3E0DB12F9C}" type="presOf" srcId="{88DF116F-D4A2-4AC2-B66C-A5587C101599}" destId="{9C1D1F0D-CF5A-45FD-914D-29F4DECE68EA}" srcOrd="0" destOrd="0" presId="urn:microsoft.com/office/officeart/2005/8/layout/radial2"/>
    <dgm:cxn modelId="{8F870464-E349-4EBF-ADF4-89445F041F0F}" type="presOf" srcId="{5D92FE6F-843E-4ECB-B888-FA85BA32F035}" destId="{C2DDA43F-6B91-4919-9676-0B13D0D99381}" srcOrd="0" destOrd="0" presId="urn:microsoft.com/office/officeart/2005/8/layout/radial2"/>
    <dgm:cxn modelId="{A5CB6991-1337-4539-B3F1-EB130E01D4CA}" type="presOf" srcId="{0FF1B228-AF83-42D3-8F0E-BDE6ECB966AD}" destId="{DE92B044-E0BB-4F9A-9DE9-F1FC8771C60E}" srcOrd="0" destOrd="0" presId="urn:microsoft.com/office/officeart/2005/8/layout/radial2"/>
    <dgm:cxn modelId="{6CDC992D-A274-47B4-9898-05D6CC7E68D4}" type="presOf" srcId="{586E3E8C-BAD7-4F6C-8D9A-CBC0597A4D32}" destId="{6D55A2FF-D010-4943-B6C7-E0122CBB36A4}" srcOrd="0" destOrd="0" presId="urn:microsoft.com/office/officeart/2005/8/layout/radial2"/>
    <dgm:cxn modelId="{49D61787-479D-46E5-A677-A287AA784320}" type="presOf" srcId="{4FFEEDCF-6E4C-4E9D-838F-36F565A055FF}" destId="{EAA01E4D-CC96-4F65-A41E-216E18F0F052}" srcOrd="0" destOrd="0" presId="urn:microsoft.com/office/officeart/2005/8/layout/radial2"/>
    <dgm:cxn modelId="{FC285A3E-80F3-48F5-A7F1-17C93CB01750}" srcId="{735CB636-E442-4472-B13E-A4C6D4DA6400}" destId="{B730EB77-32ED-458B-B58A-DB86D4FFC669}" srcOrd="2" destOrd="0" parTransId="{12E0C28B-1546-4324-86F4-D5412683AD73}" sibTransId="{739AF367-4FC2-4D5B-BF89-621F1D7A2AF4}"/>
    <dgm:cxn modelId="{053FCADF-5904-4095-83C9-C44C3F85D093}" srcId="{735CB636-E442-4472-B13E-A4C6D4DA6400}" destId="{C31B1831-B038-40E4-ACB6-918095920C5A}" srcOrd="0" destOrd="0" parTransId="{4FFEEDCF-6E4C-4E9D-838F-36F565A055FF}" sibTransId="{0EE07238-58D8-42E1-8210-328F2F879B28}"/>
    <dgm:cxn modelId="{A616E1CD-56EE-42A4-8D53-3AE1994EE671}" srcId="{735CB636-E442-4472-B13E-A4C6D4DA6400}" destId="{5D92FE6F-843E-4ECB-B888-FA85BA32F035}" srcOrd="4" destOrd="0" parTransId="{E6794C6C-5B2C-4117-B2F2-A678826E0CBF}" sibTransId="{C70910E6-12E5-4BA3-AE64-6794016F2669}"/>
    <dgm:cxn modelId="{4F60F914-5A29-4031-86F2-14F79317509A}" type="presOf" srcId="{12E0C28B-1546-4324-86F4-D5412683AD73}" destId="{2A8C94E8-8F7C-4338-8298-5767F7F2BFC1}" srcOrd="0" destOrd="0" presId="urn:microsoft.com/office/officeart/2005/8/layout/radial2"/>
    <dgm:cxn modelId="{C2FF1B1C-4D41-441D-824D-8942347AFD0F}" srcId="{735CB636-E442-4472-B13E-A4C6D4DA6400}" destId="{3458B067-B74B-4795-A599-7886EF01DB4B}" srcOrd="5" destOrd="0" parTransId="{BF4BAB29-38DF-43F4-9DB9-9AA4354641AF}" sibTransId="{530F1A87-62D1-497D-9FB9-B0D960DD1442}"/>
    <dgm:cxn modelId="{0E597426-1C9E-4823-9067-5B9C18FBD863}" type="presOf" srcId="{735CB636-E442-4472-B13E-A4C6D4DA6400}" destId="{5841D578-94E7-4833-810B-9704F7DF2FBA}" srcOrd="0" destOrd="0" presId="urn:microsoft.com/office/officeart/2005/8/layout/radial2"/>
    <dgm:cxn modelId="{C3DFA632-A328-4319-8A12-5BE08EBB3971}" type="presOf" srcId="{E6794C6C-5B2C-4117-B2F2-A678826E0CBF}" destId="{310F50E4-C8E9-4A0A-9CF9-46B868335649}" srcOrd="0" destOrd="0" presId="urn:microsoft.com/office/officeart/2005/8/layout/radial2"/>
    <dgm:cxn modelId="{2546234C-49EC-4579-B10A-16254169FA10}" type="presOf" srcId="{B730EB77-32ED-458B-B58A-DB86D4FFC669}" destId="{0A329CB9-97D5-4C20-91D2-680A23ED498B}" srcOrd="0" destOrd="0" presId="urn:microsoft.com/office/officeart/2005/8/layout/radial2"/>
    <dgm:cxn modelId="{F6277828-3FBC-4574-A0CF-3D5C1C97A805}" srcId="{735CB636-E442-4472-B13E-A4C6D4DA6400}" destId="{DFB4D698-EB72-4004-AE7B-3A117D964298}" srcOrd="3" destOrd="0" parTransId="{0FF1B228-AF83-42D3-8F0E-BDE6ECB966AD}" sibTransId="{012C1BB7-BDA6-4DDA-998A-695B9E787DF0}"/>
    <dgm:cxn modelId="{51FD4AC4-0E19-4C10-9974-C5D537AC2A13}" type="presOf" srcId="{3458B067-B74B-4795-A599-7886EF01DB4B}" destId="{A3C5E056-217A-45D1-9559-83B0235DD63E}" srcOrd="0" destOrd="0" presId="urn:microsoft.com/office/officeart/2005/8/layout/radial2"/>
    <dgm:cxn modelId="{610D90C0-CBFD-4C0D-8828-EB0198196358}" srcId="{735CB636-E442-4472-B13E-A4C6D4DA6400}" destId="{586E3E8C-BAD7-4F6C-8D9A-CBC0597A4D32}" srcOrd="1" destOrd="0" parTransId="{88DF116F-D4A2-4AC2-B66C-A5587C101599}" sibTransId="{02B98132-C878-4819-9B38-DBAEDC415187}"/>
    <dgm:cxn modelId="{F7F6FAFB-47DB-44C0-A9BD-BE1F6D109B88}" type="presParOf" srcId="{5841D578-94E7-4833-810B-9704F7DF2FBA}" destId="{B9443E9E-EF6C-4D36-B74B-264A039A10FE}" srcOrd="0" destOrd="0" presId="urn:microsoft.com/office/officeart/2005/8/layout/radial2"/>
    <dgm:cxn modelId="{957E06AB-E4F9-4305-96AC-83F81E10320F}" type="presParOf" srcId="{B9443E9E-EF6C-4D36-B74B-264A039A10FE}" destId="{E6008272-3615-47B6-A197-878EF5D4808A}" srcOrd="0" destOrd="0" presId="urn:microsoft.com/office/officeart/2005/8/layout/radial2"/>
    <dgm:cxn modelId="{416AEC57-DC7B-46FB-81C7-15ABA30B0577}" type="presParOf" srcId="{E6008272-3615-47B6-A197-878EF5D4808A}" destId="{E5D88E59-E8FD-44C6-9744-DDF5EB7C6849}" srcOrd="0" destOrd="0" presId="urn:microsoft.com/office/officeart/2005/8/layout/radial2"/>
    <dgm:cxn modelId="{88137830-A882-4572-81D9-31A5828C5D21}" type="presParOf" srcId="{E6008272-3615-47B6-A197-878EF5D4808A}" destId="{97285A11-2B6B-4394-A551-E9E13C698A45}" srcOrd="1" destOrd="0" presId="urn:microsoft.com/office/officeart/2005/8/layout/radial2"/>
    <dgm:cxn modelId="{23D87EE6-CBB1-41E2-BF5A-E4CCA941EE5D}" type="presParOf" srcId="{B9443E9E-EF6C-4D36-B74B-264A039A10FE}" destId="{EAA01E4D-CC96-4F65-A41E-216E18F0F052}" srcOrd="1" destOrd="0" presId="urn:microsoft.com/office/officeart/2005/8/layout/radial2"/>
    <dgm:cxn modelId="{06E4A6B5-D220-43B6-8E4F-A99E61567B6A}" type="presParOf" srcId="{B9443E9E-EF6C-4D36-B74B-264A039A10FE}" destId="{CC0E206B-17C9-438B-958A-3A9D01B22542}" srcOrd="2" destOrd="0" presId="urn:microsoft.com/office/officeart/2005/8/layout/radial2"/>
    <dgm:cxn modelId="{9649C299-C2B6-41E7-BCAB-ED20F306FDBE}" type="presParOf" srcId="{CC0E206B-17C9-438B-958A-3A9D01B22542}" destId="{BC1FF5CF-651F-4A3C-8357-4A2C05FBF369}" srcOrd="0" destOrd="0" presId="urn:microsoft.com/office/officeart/2005/8/layout/radial2"/>
    <dgm:cxn modelId="{56043295-F776-460E-88DA-B13724BF138B}" type="presParOf" srcId="{CC0E206B-17C9-438B-958A-3A9D01B22542}" destId="{22C63DBB-4866-483A-9ACD-BB79AA9FAE4B}" srcOrd="1" destOrd="0" presId="urn:microsoft.com/office/officeart/2005/8/layout/radial2"/>
    <dgm:cxn modelId="{8A553694-C2EB-43D0-9DC7-096D4E42067F}" type="presParOf" srcId="{B9443E9E-EF6C-4D36-B74B-264A039A10FE}" destId="{9C1D1F0D-CF5A-45FD-914D-29F4DECE68EA}" srcOrd="3" destOrd="0" presId="urn:microsoft.com/office/officeart/2005/8/layout/radial2"/>
    <dgm:cxn modelId="{94056A1E-C058-4A38-A8FE-FC20B62F2665}" type="presParOf" srcId="{B9443E9E-EF6C-4D36-B74B-264A039A10FE}" destId="{ADEEE982-9D50-40D4-BEF9-CF889CD10207}" srcOrd="4" destOrd="0" presId="urn:microsoft.com/office/officeart/2005/8/layout/radial2"/>
    <dgm:cxn modelId="{4074A8B2-3825-42BA-A1E2-47BF4BCB5F58}" type="presParOf" srcId="{ADEEE982-9D50-40D4-BEF9-CF889CD10207}" destId="{6D55A2FF-D010-4943-B6C7-E0122CBB36A4}" srcOrd="0" destOrd="0" presId="urn:microsoft.com/office/officeart/2005/8/layout/radial2"/>
    <dgm:cxn modelId="{560A0F21-4CC9-4420-A4F2-FE9B7D3125CF}" type="presParOf" srcId="{ADEEE982-9D50-40D4-BEF9-CF889CD10207}" destId="{41899400-F827-42A2-A77F-BF393A71C748}" srcOrd="1" destOrd="0" presId="urn:microsoft.com/office/officeart/2005/8/layout/radial2"/>
    <dgm:cxn modelId="{589A4E61-8459-406B-A4C5-C2FE121D46F8}" type="presParOf" srcId="{B9443E9E-EF6C-4D36-B74B-264A039A10FE}" destId="{2A8C94E8-8F7C-4338-8298-5767F7F2BFC1}" srcOrd="5" destOrd="0" presId="urn:microsoft.com/office/officeart/2005/8/layout/radial2"/>
    <dgm:cxn modelId="{2DC14393-4C1C-47E1-80F9-4C0EF89509B9}" type="presParOf" srcId="{B9443E9E-EF6C-4D36-B74B-264A039A10FE}" destId="{49237F94-96C2-4A57-A703-F2B7465B2EB1}" srcOrd="6" destOrd="0" presId="urn:microsoft.com/office/officeart/2005/8/layout/radial2"/>
    <dgm:cxn modelId="{5316747C-AFD1-4D9B-9380-249C0B90109D}" type="presParOf" srcId="{49237F94-96C2-4A57-A703-F2B7465B2EB1}" destId="{0A329CB9-97D5-4C20-91D2-680A23ED498B}" srcOrd="0" destOrd="0" presId="urn:microsoft.com/office/officeart/2005/8/layout/radial2"/>
    <dgm:cxn modelId="{E4CCC321-991A-4835-84A3-E2D1FA48DFFB}" type="presParOf" srcId="{49237F94-96C2-4A57-A703-F2B7465B2EB1}" destId="{0F460C18-F3E6-42A6-9657-BE3771164C83}" srcOrd="1" destOrd="0" presId="urn:microsoft.com/office/officeart/2005/8/layout/radial2"/>
    <dgm:cxn modelId="{D77C0C60-0E59-4A88-849E-2D2BF2103D52}" type="presParOf" srcId="{B9443E9E-EF6C-4D36-B74B-264A039A10FE}" destId="{DE92B044-E0BB-4F9A-9DE9-F1FC8771C60E}" srcOrd="7" destOrd="0" presId="urn:microsoft.com/office/officeart/2005/8/layout/radial2"/>
    <dgm:cxn modelId="{EE1373FC-E61F-4C0E-99B4-39C07D155912}" type="presParOf" srcId="{B9443E9E-EF6C-4D36-B74B-264A039A10FE}" destId="{73B3C45A-8487-435C-A294-64D74F6192ED}" srcOrd="8" destOrd="0" presId="urn:microsoft.com/office/officeart/2005/8/layout/radial2"/>
    <dgm:cxn modelId="{BE3F89B8-D329-4B73-9328-620F25B96525}" type="presParOf" srcId="{73B3C45A-8487-435C-A294-64D74F6192ED}" destId="{4D67949F-65BB-4F60-BE55-379DB5BDDCD1}" srcOrd="0" destOrd="0" presId="urn:microsoft.com/office/officeart/2005/8/layout/radial2"/>
    <dgm:cxn modelId="{20B95721-7387-4EF3-8F96-968540BBCF87}" type="presParOf" srcId="{73B3C45A-8487-435C-A294-64D74F6192ED}" destId="{E04CBB7B-78B0-4795-A5B9-05CFBFB14732}" srcOrd="1" destOrd="0" presId="urn:microsoft.com/office/officeart/2005/8/layout/radial2"/>
    <dgm:cxn modelId="{0FAB87CE-AAC6-4AA6-871D-44C5936660E4}" type="presParOf" srcId="{B9443E9E-EF6C-4D36-B74B-264A039A10FE}" destId="{310F50E4-C8E9-4A0A-9CF9-46B868335649}" srcOrd="9" destOrd="0" presId="urn:microsoft.com/office/officeart/2005/8/layout/radial2"/>
    <dgm:cxn modelId="{4DFBE099-A22B-4E7F-A118-05AAD8651AD2}" type="presParOf" srcId="{B9443E9E-EF6C-4D36-B74B-264A039A10FE}" destId="{501B57FF-5B9D-45B6-9EE1-921D14D9D5F7}" srcOrd="10" destOrd="0" presId="urn:microsoft.com/office/officeart/2005/8/layout/radial2"/>
    <dgm:cxn modelId="{994370BF-F25B-44F7-8B00-C50DF21EEA6D}" type="presParOf" srcId="{501B57FF-5B9D-45B6-9EE1-921D14D9D5F7}" destId="{C2DDA43F-6B91-4919-9676-0B13D0D99381}" srcOrd="0" destOrd="0" presId="urn:microsoft.com/office/officeart/2005/8/layout/radial2"/>
    <dgm:cxn modelId="{EB5DA352-22F8-44E0-90F6-45D41B60D7F2}" type="presParOf" srcId="{501B57FF-5B9D-45B6-9EE1-921D14D9D5F7}" destId="{DA9573C7-CA4C-4F5B-AD61-93046262D479}" srcOrd="1" destOrd="0" presId="urn:microsoft.com/office/officeart/2005/8/layout/radial2"/>
    <dgm:cxn modelId="{27BD1EB4-40D3-4D25-846D-B719A246C758}" type="presParOf" srcId="{B9443E9E-EF6C-4D36-B74B-264A039A10FE}" destId="{BFD9AB37-D01C-4A62-A323-0094AC189949}" srcOrd="11" destOrd="0" presId="urn:microsoft.com/office/officeart/2005/8/layout/radial2"/>
    <dgm:cxn modelId="{0BF03F2D-F8F5-43FF-94E4-69AD3F3F1441}" type="presParOf" srcId="{B9443E9E-EF6C-4D36-B74B-264A039A10FE}" destId="{00C82890-3966-4420-9AAD-FB7C0B31C431}" srcOrd="12" destOrd="0" presId="urn:microsoft.com/office/officeart/2005/8/layout/radial2"/>
    <dgm:cxn modelId="{BA19D63B-CA91-4BB4-86C2-7B23EB27FBC5}" type="presParOf" srcId="{00C82890-3966-4420-9AAD-FB7C0B31C431}" destId="{A3C5E056-217A-45D1-9559-83B0235DD63E}" srcOrd="0" destOrd="0" presId="urn:microsoft.com/office/officeart/2005/8/layout/radial2"/>
    <dgm:cxn modelId="{87290E12-7FDC-461C-B0BF-5424E7FF9576}" type="presParOf" srcId="{00C82890-3966-4420-9AAD-FB7C0B31C431}" destId="{7CCC3C04-ED57-4F1B-AE71-0EB525725C9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0F50E4-C8E9-4A0A-9CF9-46B868335649}">
      <dsp:nvSpPr>
        <dsp:cNvPr id="0" name=""/>
        <dsp:cNvSpPr/>
      </dsp:nvSpPr>
      <dsp:spPr>
        <a:xfrm rot="4574564">
          <a:off x="681189" y="2668153"/>
          <a:ext cx="1871086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1847546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2B044-E0BB-4F9A-9DE9-F1FC8771C60E}">
      <dsp:nvSpPr>
        <dsp:cNvPr id="0" name=""/>
        <dsp:cNvSpPr/>
      </dsp:nvSpPr>
      <dsp:spPr>
        <a:xfrm rot="1008808">
          <a:off x="2472585" y="3044534"/>
          <a:ext cx="940672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940672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C94E8-8F7C-4338-8298-5767F7F2BFC1}">
      <dsp:nvSpPr>
        <dsp:cNvPr id="0" name=""/>
        <dsp:cNvSpPr/>
      </dsp:nvSpPr>
      <dsp:spPr>
        <a:xfrm rot="19678664">
          <a:off x="2456224" y="1962905"/>
          <a:ext cx="479330" cy="52207"/>
        </a:xfrm>
        <a:custGeom>
          <a:avLst/>
          <a:gdLst/>
          <a:ahLst/>
          <a:cxnLst/>
          <a:rect l="0" t="0" r="0" b="0"/>
          <a:pathLst>
            <a:path>
              <a:moveTo>
                <a:pt x="0" y="26103"/>
              </a:moveTo>
              <a:lnTo>
                <a:pt x="472083" y="26103"/>
              </a:lnTo>
            </a:path>
          </a:pathLst>
        </a:custGeom>
        <a:noFill/>
        <a:ln w="25400" cap="flat" cmpd="sng" algn="ctr">
          <a:solidFill>
            <a:srgbClr val="33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85A11-2B6B-4394-A551-E9E13C698A45}">
      <dsp:nvSpPr>
        <dsp:cNvPr id="0" name=""/>
        <dsp:cNvSpPr/>
      </dsp:nvSpPr>
      <dsp:spPr>
        <a:xfrm>
          <a:off x="6801532" y="1500828"/>
          <a:ext cx="1890879" cy="2034181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329CB9-97D5-4C20-91D2-680A23ED498B}">
      <dsp:nvSpPr>
        <dsp:cNvPr id="0" name=""/>
        <dsp:cNvSpPr/>
      </dsp:nvSpPr>
      <dsp:spPr>
        <a:xfrm>
          <a:off x="2685261" y="204702"/>
          <a:ext cx="2360406" cy="210568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 Conceitual</a:t>
          </a:r>
          <a:endParaRPr lang="pt-BR" sz="2800" b="1" kern="1200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sp:txBody>
      <dsp:txXfrm>
        <a:off x="2685261" y="204702"/>
        <a:ext cx="2360406" cy="2105685"/>
      </dsp:txXfrm>
    </dsp:sp>
    <dsp:sp modelId="{4D67949F-65BB-4F60-BE55-379DB5BDDCD1}">
      <dsp:nvSpPr>
        <dsp:cNvPr id="0" name=""/>
        <dsp:cNvSpPr/>
      </dsp:nvSpPr>
      <dsp:spPr>
        <a:xfrm>
          <a:off x="3316496" y="2451070"/>
          <a:ext cx="2664773" cy="2270129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Operacional</a:t>
          </a:r>
          <a:endParaRPr lang="pt-BR" sz="2800" b="1" kern="1200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sp:txBody>
      <dsp:txXfrm>
        <a:off x="3316496" y="2451070"/>
        <a:ext cx="2664773" cy="2270129"/>
      </dsp:txXfrm>
    </dsp:sp>
    <dsp:sp modelId="{C2DDA43F-6B91-4919-9676-0B13D0D99381}">
      <dsp:nvSpPr>
        <dsp:cNvPr id="0" name=""/>
        <dsp:cNvSpPr/>
      </dsp:nvSpPr>
      <dsp:spPr>
        <a:xfrm>
          <a:off x="525013" y="1700518"/>
          <a:ext cx="2167993" cy="1924390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Modelo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rgbClr val="C00000"/>
              </a:solidFill>
              <a:latin typeface="+mj-lt"/>
              <a:ea typeface="Arial Unicode MS"/>
              <a:cs typeface="Arial Unicode MS"/>
            </a:rPr>
            <a:t>Legal</a:t>
          </a:r>
          <a:endParaRPr lang="pt-BR" sz="2800" b="1" kern="1200" dirty="0">
            <a:solidFill>
              <a:srgbClr val="C00000"/>
            </a:solidFill>
            <a:latin typeface="+mj-lt"/>
            <a:ea typeface="Arial Unicode MS"/>
            <a:cs typeface="Arial Unicode MS"/>
          </a:endParaRPr>
        </a:p>
      </dsp:txBody>
      <dsp:txXfrm>
        <a:off x="525013" y="1700518"/>
        <a:ext cx="2167993" cy="19243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D9AB37-D01C-4A62-A323-0094AC189949}">
      <dsp:nvSpPr>
        <dsp:cNvPr id="0" name=""/>
        <dsp:cNvSpPr/>
      </dsp:nvSpPr>
      <dsp:spPr>
        <a:xfrm rot="9473547">
          <a:off x="1077723" y="3228450"/>
          <a:ext cx="1045651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045651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F50E4-C8E9-4A0A-9CF9-46B868335649}">
      <dsp:nvSpPr>
        <dsp:cNvPr id="0" name=""/>
        <dsp:cNvSpPr/>
      </dsp:nvSpPr>
      <dsp:spPr>
        <a:xfrm rot="7825717">
          <a:off x="1106644" y="3789963"/>
          <a:ext cx="1270050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270050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2B044-E0BB-4F9A-9DE9-F1FC8771C60E}">
      <dsp:nvSpPr>
        <dsp:cNvPr id="0" name=""/>
        <dsp:cNvSpPr/>
      </dsp:nvSpPr>
      <dsp:spPr>
        <a:xfrm rot="6118622">
          <a:off x="1623236" y="3976075"/>
          <a:ext cx="1368803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368803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C94E8-8F7C-4338-8298-5767F7F2BFC1}">
      <dsp:nvSpPr>
        <dsp:cNvPr id="0" name=""/>
        <dsp:cNvSpPr/>
      </dsp:nvSpPr>
      <dsp:spPr>
        <a:xfrm rot="4366868">
          <a:off x="2223846" y="3940884"/>
          <a:ext cx="1328149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328149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D1F0D-CF5A-45FD-914D-29F4DECE68EA}">
      <dsp:nvSpPr>
        <dsp:cNvPr id="0" name=""/>
        <dsp:cNvSpPr/>
      </dsp:nvSpPr>
      <dsp:spPr>
        <a:xfrm rot="2496405">
          <a:off x="2854255" y="3666796"/>
          <a:ext cx="1241084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241084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01E4D-CC96-4F65-A41E-216E18F0F052}">
      <dsp:nvSpPr>
        <dsp:cNvPr id="0" name=""/>
        <dsp:cNvSpPr/>
      </dsp:nvSpPr>
      <dsp:spPr>
        <a:xfrm rot="772777">
          <a:off x="2996422" y="3076919"/>
          <a:ext cx="1143350" cy="26982"/>
        </a:xfrm>
        <a:custGeom>
          <a:avLst/>
          <a:gdLst/>
          <a:ahLst/>
          <a:cxnLst/>
          <a:rect l="0" t="0" r="0" b="0"/>
          <a:pathLst>
            <a:path>
              <a:moveTo>
                <a:pt x="0" y="13491"/>
              </a:moveTo>
              <a:lnTo>
                <a:pt x="1143350" y="13491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ysDot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85A11-2B6B-4394-A551-E9E13C698A45}">
      <dsp:nvSpPr>
        <dsp:cNvPr id="0" name=""/>
        <dsp:cNvSpPr/>
      </dsp:nvSpPr>
      <dsp:spPr>
        <a:xfrm>
          <a:off x="1576601" y="1860662"/>
          <a:ext cx="2235881" cy="19929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1FF5CF-651F-4A3C-8357-4A2C05FBF369}">
      <dsp:nvSpPr>
        <dsp:cNvPr id="0" name=""/>
        <dsp:cNvSpPr/>
      </dsp:nvSpPr>
      <dsp:spPr>
        <a:xfrm>
          <a:off x="4087676" y="2849894"/>
          <a:ext cx="1525263" cy="1067402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LEG/JUD/MPU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4087676" y="2849894"/>
        <a:ext cx="1525263" cy="1067402"/>
      </dsp:txXfrm>
    </dsp:sp>
    <dsp:sp modelId="{6D55A2FF-D010-4943-B6C7-E0122CBB36A4}">
      <dsp:nvSpPr>
        <dsp:cNvPr id="0" name=""/>
        <dsp:cNvSpPr/>
      </dsp:nvSpPr>
      <dsp:spPr>
        <a:xfrm>
          <a:off x="3493643" y="4004217"/>
          <a:ext cx="1939873" cy="1108321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Demais Ministérios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3493643" y="4004217"/>
        <a:ext cx="1939873" cy="1108321"/>
      </dsp:txXfrm>
    </dsp:sp>
    <dsp:sp modelId="{0A329CB9-97D5-4C20-91D2-680A23ED498B}">
      <dsp:nvSpPr>
        <dsp:cNvPr id="0" name=""/>
        <dsp:cNvSpPr/>
      </dsp:nvSpPr>
      <dsp:spPr>
        <a:xfrm>
          <a:off x="2700519" y="4561716"/>
          <a:ext cx="1103829" cy="1137676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</a:rPr>
            <a:t>MEC</a:t>
          </a:r>
          <a:endParaRPr lang="pt-BR" sz="2400" b="1" kern="1200" dirty="0">
            <a:solidFill>
              <a:schemeClr val="tx1"/>
            </a:solidFill>
          </a:endParaRPr>
        </a:p>
      </dsp:txBody>
      <dsp:txXfrm>
        <a:off x="2700519" y="4561716"/>
        <a:ext cx="1103829" cy="1137676"/>
      </dsp:txXfrm>
    </dsp:sp>
    <dsp:sp modelId="{4D67949F-65BB-4F60-BE55-379DB5BDDCD1}">
      <dsp:nvSpPr>
        <dsp:cNvPr id="0" name=""/>
        <dsp:cNvSpPr/>
      </dsp:nvSpPr>
      <dsp:spPr>
        <a:xfrm>
          <a:off x="1413345" y="4651117"/>
          <a:ext cx="1283080" cy="1059816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</a:rPr>
            <a:t>MPOG</a:t>
          </a:r>
          <a:endParaRPr lang="pt-BR" sz="2400" b="1" kern="1200" dirty="0">
            <a:solidFill>
              <a:schemeClr val="tx1"/>
            </a:solidFill>
          </a:endParaRPr>
        </a:p>
      </dsp:txBody>
      <dsp:txXfrm>
        <a:off x="1413345" y="4651117"/>
        <a:ext cx="1283080" cy="1059816"/>
      </dsp:txXfrm>
    </dsp:sp>
    <dsp:sp modelId="{C2DDA43F-6B91-4919-9676-0B13D0D99381}">
      <dsp:nvSpPr>
        <dsp:cNvPr id="0" name=""/>
        <dsp:cNvSpPr/>
      </dsp:nvSpPr>
      <dsp:spPr>
        <a:xfrm>
          <a:off x="418138" y="4184682"/>
          <a:ext cx="1137398" cy="1009596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AGU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418138" y="4184682"/>
        <a:ext cx="1137398" cy="1009596"/>
      </dsp:txXfrm>
    </dsp:sp>
    <dsp:sp modelId="{A3C5E056-217A-45D1-9559-83B0235DD63E}">
      <dsp:nvSpPr>
        <dsp:cNvPr id="0" name=""/>
        <dsp:cNvSpPr/>
      </dsp:nvSpPr>
      <dsp:spPr>
        <a:xfrm>
          <a:off x="0" y="3123007"/>
          <a:ext cx="1166595" cy="1064307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</a:rPr>
            <a:t>MF</a:t>
          </a:r>
        </a:p>
      </dsp:txBody>
      <dsp:txXfrm>
        <a:off x="0" y="3123007"/>
        <a:ext cx="1166595" cy="1064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81A03C4-BEF9-424B-BCB9-9F32D871BEEE}" type="datetimeFigureOut">
              <a:rPr lang="pt-BR"/>
              <a:pPr>
                <a:defRPr/>
              </a:pPr>
              <a:t>6/11/2012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CB300603-B187-47A0-AE3E-7A260E51DB9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0617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48452E4-D7C4-40FE-8B25-80F12580B78A}" type="datetimeFigureOut">
              <a:rPr lang="pt-BR"/>
              <a:pPr>
                <a:defRPr/>
              </a:pPr>
              <a:t>6/11/2012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66763"/>
            <a:ext cx="5537200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873" tIns="49437" rIns="98873" bIns="49437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8873" tIns="49437" rIns="98873" bIns="49437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8873" tIns="49437" rIns="98873" bIns="4943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78A6B13-B050-4222-90CC-9C46E5995A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37021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CA545AD-A005-428E-9332-8D537405A43C}" type="slidenum">
              <a:rPr lang="pt-BR" smtClean="0">
                <a:latin typeface="Times New Roman" pitchFamily="18" charset="0"/>
                <a:cs typeface="DejaVu Sans" pitchFamily="34" charset="0"/>
              </a:rPr>
              <a:pPr>
                <a:buFont typeface="Times New Roman" pitchFamily="18" charset="0"/>
                <a:buNone/>
              </a:pPr>
              <a:t>26</a:t>
            </a:fld>
            <a:endParaRPr lang="pt-BR" dirty="0" smtClean="0">
              <a:latin typeface="Times New Roman" pitchFamily="18" charset="0"/>
              <a:cs typeface="DejaVu Sans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5813" y="766763"/>
            <a:ext cx="5538787" cy="38354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0650" cy="4703763"/>
          </a:xfrm>
          <a:noFill/>
          <a:ln/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1400" dirty="0">
                <a:solidFill>
                  <a:srgbClr val="000000"/>
                </a:solidFill>
                <a:latin typeface="Times New Roman" pitchFamily="18" charset="0"/>
              </a:rPr>
              <a:t>Secretaria para Assuntos Fiscais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022725" y="9720263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0363907-F909-4AE6-AE69-2B172610D80C}" type="slidenum">
              <a:rPr lang="pt-BR" sz="14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26</a:t>
            </a:fld>
            <a:endParaRPr lang="pt-B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CA545AD-A005-428E-9332-8D537405A43C}" type="slidenum">
              <a:rPr lang="pt-BR" smtClean="0">
                <a:latin typeface="Times New Roman" pitchFamily="18" charset="0"/>
                <a:cs typeface="DejaVu Sans" pitchFamily="34" charset="0"/>
              </a:rPr>
              <a:pPr>
                <a:buFont typeface="Times New Roman" pitchFamily="18" charset="0"/>
                <a:buNone/>
              </a:pPr>
              <a:t>27</a:t>
            </a:fld>
            <a:endParaRPr lang="pt-BR" dirty="0" smtClean="0">
              <a:latin typeface="Times New Roman" pitchFamily="18" charset="0"/>
              <a:cs typeface="DejaVu Sans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5813" y="766763"/>
            <a:ext cx="5538787" cy="38354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0650" cy="4703763"/>
          </a:xfrm>
          <a:noFill/>
          <a:ln/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1400" dirty="0">
                <a:solidFill>
                  <a:srgbClr val="000000"/>
                </a:solidFill>
                <a:latin typeface="Times New Roman" pitchFamily="18" charset="0"/>
              </a:rPr>
              <a:t>Secretaria para Assuntos Fiscais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022725" y="9720263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0363907-F909-4AE6-AE69-2B172610D80C}" type="slidenum">
              <a:rPr lang="pt-BR" sz="14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27</a:t>
            </a:fld>
            <a:endParaRPr lang="pt-B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CA545AD-A005-428E-9332-8D537405A43C}" type="slidenum">
              <a:rPr lang="pt-BR" smtClean="0">
                <a:latin typeface="Times New Roman" pitchFamily="18" charset="0"/>
                <a:cs typeface="DejaVu Sans" pitchFamily="34" charset="0"/>
              </a:rPr>
              <a:pPr>
                <a:buFont typeface="Times New Roman" pitchFamily="18" charset="0"/>
                <a:buNone/>
              </a:pPr>
              <a:t>29</a:t>
            </a:fld>
            <a:endParaRPr lang="pt-BR" dirty="0" smtClean="0">
              <a:latin typeface="Times New Roman" pitchFamily="18" charset="0"/>
              <a:cs typeface="DejaVu Sans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5813" y="766763"/>
            <a:ext cx="5538787" cy="38354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0650" cy="4703763"/>
          </a:xfrm>
          <a:noFill/>
          <a:ln/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1400" dirty="0">
                <a:solidFill>
                  <a:srgbClr val="000000"/>
                </a:solidFill>
                <a:latin typeface="Times New Roman" pitchFamily="18" charset="0"/>
              </a:rPr>
              <a:t>Secretaria para Assuntos Fiscais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022725" y="9720263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0363907-F909-4AE6-AE69-2B172610D80C}" type="slidenum">
              <a:rPr lang="pt-BR" sz="14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29</a:t>
            </a:fld>
            <a:endParaRPr lang="pt-B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CA545AD-A005-428E-9332-8D537405A43C}" type="slidenum">
              <a:rPr lang="pt-BR" smtClean="0">
                <a:latin typeface="Times New Roman" pitchFamily="18" charset="0"/>
                <a:cs typeface="DejaVu Sans" pitchFamily="34" charset="0"/>
              </a:rPr>
              <a:pPr>
                <a:buFont typeface="Times New Roman" pitchFamily="18" charset="0"/>
                <a:buNone/>
              </a:pPr>
              <a:t>19</a:t>
            </a:fld>
            <a:endParaRPr lang="pt-BR" dirty="0" smtClean="0">
              <a:latin typeface="Times New Roman" pitchFamily="18" charset="0"/>
              <a:cs typeface="DejaVu Sans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5813" y="766763"/>
            <a:ext cx="5538787" cy="38354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0650" cy="4703763"/>
          </a:xfrm>
          <a:noFill/>
          <a:ln/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1400" dirty="0">
                <a:solidFill>
                  <a:srgbClr val="000000"/>
                </a:solidFill>
                <a:latin typeface="Times New Roman" pitchFamily="18" charset="0"/>
              </a:rPr>
              <a:t>Secretaria para Assuntos Fiscais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022725" y="9720263"/>
            <a:ext cx="3076575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8280" tIns="49320" rIns="98280" bIns="4932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0363907-F909-4AE6-AE69-2B172610D80C}" type="slidenum">
              <a:rPr lang="pt-BR" sz="14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19</a:t>
            </a:fld>
            <a:endParaRPr lang="pt-B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B1057-CD12-4C6A-A0C9-EF5812D7363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.png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477C9-5885-443C-9414-FAF640017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60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0" y="0"/>
          <a:ext cx="2808288" cy="546100"/>
        </p:xfrm>
        <a:graphic>
          <a:graphicData uri="http://schemas.openxmlformats.org/presentationml/2006/ole">
            <p:oleObj spid="_x0000_s85059" name="Foto do Photo Editor" r:id="rId4" imgW="7430537" imgH="762106" progId="">
              <p:embed/>
            </p:oleObj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5030788" y="0"/>
          <a:ext cx="4875212" cy="549275"/>
        </p:xfrm>
        <a:graphic>
          <a:graphicData uri="http://schemas.openxmlformats.org/presentationml/2006/ole">
            <p:oleObj spid="_x0000_s85060" name="Foto do Photo Editor" r:id="rId5" imgW="7430537" imgH="762106" progId="">
              <p:embed/>
            </p:oleObj>
          </a:graphicData>
        </a:graphic>
      </p:graphicFrame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0" y="549275"/>
            <a:ext cx="9906000" cy="7143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pt-BR" sz="1200">
              <a:latin typeface="Calibri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472" y="610594"/>
            <a:ext cx="9210228" cy="514150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0472" y="1700808"/>
            <a:ext cx="9210228" cy="5040559"/>
          </a:xfrm>
        </p:spPr>
        <p:txBody>
          <a:bodyPr>
            <a:normAutofit/>
          </a:bodyPr>
          <a:lstStyle>
            <a:lvl1pPr>
              <a:buSzPct val="70000"/>
              <a:buFont typeface="Wingdings 2" pitchFamily="18" charset="2"/>
              <a:buChar char=""/>
              <a:defRPr sz="2000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buSzPct val="70000"/>
              <a:buFont typeface="Arial" pitchFamily="34" charset="0"/>
              <a:buChar char="»"/>
              <a:defRPr sz="1800">
                <a:solidFill>
                  <a:schemeClr val="tx1"/>
                </a:solidFill>
              </a:defRPr>
            </a:lvl2pPr>
            <a:lvl3pPr>
              <a:lnSpc>
                <a:spcPct val="150000"/>
              </a:lnSpc>
              <a:buSzPct val="90000"/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buSzPct val="70000"/>
              <a:defRPr sz="1400"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buSzPct val="70000"/>
              <a:buFont typeface="Courier New" pitchFamily="49" charset="0"/>
              <a:buChar char="o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0"/>
          </p:nvPr>
        </p:nvSpPr>
        <p:spPr>
          <a:xfrm>
            <a:off x="7394575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DFA69-B234-4800-AC50-0B341FFE4C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0" y="2708275"/>
          <a:ext cx="9906000" cy="857250"/>
        </p:xfrm>
        <a:graphic>
          <a:graphicData uri="http://schemas.openxmlformats.org/presentationml/2006/ole">
            <p:oleObj spid="_x0000_s86083" name="Photo Editor Photo" r:id="rId4" imgW="7430537" imgH="762106" progId="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330200" y="1628775"/>
          <a:ext cx="2809875" cy="546100"/>
        </p:xfrm>
        <a:graphic>
          <a:graphicData uri="http://schemas.openxmlformats.org/presentationml/2006/ole">
            <p:oleObj spid="_x0000_s86084" name="Foto do Photo Editor" r:id="rId5" imgW="7430537" imgH="762106" progId="">
              <p:embed/>
            </p:oleObj>
          </a:graphicData>
        </a:graphic>
      </p:graphicFrame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920750" y="2997200"/>
            <a:ext cx="8424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b="1" noProof="1">
                <a:solidFill>
                  <a:schemeClr val="bg1"/>
                </a:solidFill>
                <a:latin typeface="Trebuchet MS" pitchFamily="34" charset="0"/>
              </a:rPr>
              <a:t>Dívida Pública Federal Brasileira</a:t>
            </a:r>
            <a:endParaRPr lang="pt-BR" b="1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7" name="Picture 10" descr="armasnacionais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275" y="4941888"/>
            <a:ext cx="1322388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61727" cy="54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5029982" y="0"/>
          <a:ext cx="4876018" cy="549619"/>
        </p:xfrm>
        <a:graphic>
          <a:graphicData uri="http://schemas.openxmlformats.org/presentationml/2006/ole">
            <p:oleObj spid="_x0000_s92162" name="Foto do Photo Editor" r:id="rId4" imgW="7430537" imgH="762106" progId="">
              <p:embed/>
            </p:oleObj>
          </a:graphicData>
        </a:graphic>
      </p:graphicFrame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549620"/>
            <a:ext cx="9906000" cy="70743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5790" tIns="47895" rIns="95790" bIns="47895" anchor="ctr"/>
          <a:lstStyle/>
          <a:p>
            <a:pPr algn="ctr">
              <a:spcBef>
                <a:spcPct val="50000"/>
              </a:spcBef>
              <a:defRPr/>
            </a:pPr>
            <a:endParaRPr lang="pt-BR" sz="1200" dirty="0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0" y="6381845"/>
            <a:ext cx="9906000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lIns="95790" tIns="47895" rIns="95790" bIns="47895"/>
          <a:lstStyle/>
          <a:p>
            <a:pPr algn="ctr">
              <a:buFontTx/>
              <a:buChar char="•"/>
              <a:defRPr/>
            </a:pPr>
            <a:endParaRPr lang="pt-BR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3668" y="6214509"/>
            <a:ext cx="2028500" cy="44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2163" name="Object 3"/>
          <p:cNvGraphicFramePr>
            <a:graphicFrameLocks noChangeAspect="1"/>
          </p:cNvGraphicFramePr>
          <p:nvPr/>
        </p:nvGraphicFramePr>
        <p:xfrm>
          <a:off x="166654" y="3520"/>
          <a:ext cx="2806700" cy="546100"/>
        </p:xfrm>
        <a:graphic>
          <a:graphicData uri="http://schemas.openxmlformats.org/presentationml/2006/ole">
            <p:oleObj spid="_x0000_s92163" name="Foto do Photo Editor" r:id="rId6" imgW="7430537" imgH="762106" progId="">
              <p:embed/>
            </p:oleObj>
          </a:graphicData>
        </a:graphic>
      </p:graphicFrame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614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E5077-2F51-4673-915D-CEC3CBAA7C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br/imgres?imgurl=http://websmed.portoalegre.rs.gov.br/escolas/obino/cruzadas1/ha_he_hi_ho/hospital.jpg&amp;imgrefurl=http://websmed.portoalegre.rs.gov.br/escolas/obino/cruzadas1/ha_he_hi_ho/ha_he_hi_ho_hu1.htm&amp;usg=__2p5pr-6sFot-PEdSFhi-MJA6YIY=&amp;h=599&amp;w=802&amp;sz=285&amp;hl=pt-BR&amp;start=1&amp;zoom=1&amp;tbnid=DNEg4Ebriy7g9M:&amp;tbnh=107&amp;tbnw=143&amp;prev=/images?q=hospital&amp;hl=pt-BR&amp;sa=G&amp;gbv=2&amp;tbs=isch:1&amp;itbs=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.br/imgres?imgurl=http://petragaleria.files.wordpress.com/2007/11/2007_school_escola.jpg&amp;imgrefurl=http://germinai.wordpress.com/2009/02/16/arquitetura-escolar-e-aprendizagem-criativa/&amp;usg=__T21JZKNvMSQBs9roWK1ZdPJSYNM=&amp;h=461&amp;w=600&amp;sz=78&amp;hl=pt-BR&amp;start=1&amp;zoom=1&amp;tbnid=WalICepXvWJHlM:&amp;tbnh=104&amp;tbnw=135&amp;prev=/images?q=escola&amp;hl=pt-BR&amp;gbv=2&amp;tbs=isch:1&amp;itb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oogle.com.br/imgres?imgurl=http://karynemlira.com/wp-content/uploads/2010/04/prof_escola.gif&amp;imgrefurl=http://karynemlira.com/a-escola-e-os-rotulos/&amp;usg=__GvSLcuHWXgG5Nnrks6JWiregg9M=&amp;h=377&amp;w=328&amp;sz=16&amp;hl=pt-BR&amp;start=2&amp;zoom=1&amp;tbnid=rOU_CWd6t3FC5M:&amp;tbnh=122&amp;tbnw=106&amp;prev=/images?q=escola&amp;hl=pt-BR&amp;gbv=2&amp;tbs=isch:1&amp;itbs=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com.br/imgres?imgurl=http://www.brasil-turismo.com/imagens/ponte-jk-g.jpg&amp;imgrefurl=http://www.brasil-turismo.com/distrito-federal/imagens/ponte-jk.htm&amp;usg=__zbs1GeRwrlRdtg8chNiYGthrQ2M=&amp;h=804&amp;w=1100&amp;sz=180&amp;hl=pt-BR&amp;start=32&amp;zoom=1&amp;tbnid=Cz0xP94tDZ_osM:&amp;tbnh=110&amp;tbnw=150&amp;prev=/images?q=ponte&amp;start=20&amp;hl=pt-BR&amp;sa=N&amp;gbv=2&amp;tbs=isch:1&amp;itbs=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om.br/imgres?imgurl=http://www.wrconstrutora.com.br/ImagensDin/Galeria/80G.jpg&amp;imgrefurl=http://www.wrconstrutora.com.br/Portifolio/Default.aspx?IdPortifolio=27&amp;IdProjeto=79&amp;usg=__bMFo_dwxvOMoPZAuTnpsZ1n0Nqg=&amp;h=600&amp;w=987&amp;sz=84&amp;hl=pt-BR&amp;start=14&amp;zoom=1&amp;tbnid=_WWWeQxpUDw2SM:&amp;tbnh=91&amp;tbnw=149&amp;prev=/images?q=conjunto+habitacional&amp;hl=pt-BR&amp;gbv=2&amp;tbs=isch:1&amp;itbs=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br/imgres?imgurl=http://www.unicam.org.br/sistema/fotos/image/01_empilhadeira.jpg&amp;imgrefurl=http://www.unicam.org.br/sistema/ler_materia.asp?id=246&amp;grupo=Expans%E3o%20da%20economia%20pressiona%20custos%20do%20transporte%20rodovi%E1rio%20de%20cargas%20%20&amp;titulo=&amp;usg=__DiEyOFQOXsppJWoTrAWV_PXNWyw=&amp;h=653&amp;w=604&amp;sz=37&amp;hl=pt-BR&amp;start=14&amp;zoom=1&amp;tbnid=7amS3lcly1DiAM:&amp;tbnh=138&amp;tbnw=128&amp;prev=/images?q=empilhadeira&amp;um=1&amp;hl=pt-BR&amp;rlz=1R2ADSA_pt-BRBR392&amp;tbs=isch:1&amp;um=1&amp;itbs=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BF5D47-1A6C-4EC6-B77C-8905859CB6EB}" type="slidenum">
              <a:rPr lang="pt-BR" smtClean="0"/>
              <a:pPr/>
              <a:t>1</a:t>
            </a:fld>
            <a:endParaRPr lang="pt-BR" smtClean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758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Object 10"/>
          <p:cNvGraphicFramePr>
            <a:graphicFrameLocks noChangeAspect="1"/>
          </p:cNvGraphicFramePr>
          <p:nvPr/>
        </p:nvGraphicFramePr>
        <p:xfrm>
          <a:off x="0" y="2571750"/>
          <a:ext cx="9907588" cy="857250"/>
        </p:xfrm>
        <a:graphic>
          <a:graphicData uri="http://schemas.openxmlformats.org/presentationml/2006/ole">
            <p:oleObj spid="_x0000_s90122" name="Photo Editor Photo" r:id="rId5" imgW="7430537" imgH="762106" progId="">
              <p:embed/>
            </p:oleObj>
          </a:graphicData>
        </a:graphic>
      </p:graphicFrame>
      <p:graphicFrame>
        <p:nvGraphicFramePr>
          <p:cNvPr id="30" name="Object 5"/>
          <p:cNvGraphicFramePr>
            <a:graphicFrameLocks noChangeAspect="1"/>
          </p:cNvGraphicFramePr>
          <p:nvPr/>
        </p:nvGraphicFramePr>
        <p:xfrm>
          <a:off x="158972" y="490066"/>
          <a:ext cx="4722020" cy="994718"/>
        </p:xfrm>
        <a:graphic>
          <a:graphicData uri="http://schemas.openxmlformats.org/presentationml/2006/ole">
            <p:oleObj spid="_x0000_s90123" name="Foto do Photo Editor" r:id="rId6" imgW="7430537" imgH="762106" progId="">
              <p:embed/>
            </p:oleObj>
          </a:graphicData>
        </a:graphic>
      </p:graphicFrame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33400" y="2689101"/>
            <a:ext cx="861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pt-BR" sz="2800" b="1" dirty="0">
                <a:solidFill>
                  <a:schemeClr val="bg1"/>
                </a:solidFill>
                <a:latin typeface="Calibri" pitchFamily="34" charset="0"/>
              </a:rPr>
              <a:t>Sistema de Custos do Governo Federal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416496" y="4941168"/>
            <a:ext cx="91440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pt-BR" sz="2000" b="1" dirty="0" smtClean="0">
                <a:solidFill>
                  <a:srgbClr val="333399"/>
                </a:solidFill>
                <a:latin typeface="Calibri" pitchFamily="34" charset="0"/>
              </a:rPr>
              <a:t>Subsecretaria </a:t>
            </a:r>
            <a:r>
              <a:rPr lang="pt-BR" sz="2000" b="1" dirty="0">
                <a:solidFill>
                  <a:srgbClr val="333399"/>
                </a:solidFill>
                <a:latin typeface="Calibri" pitchFamily="34" charset="0"/>
              </a:rPr>
              <a:t>de Contabilidade Pública </a:t>
            </a:r>
            <a:r>
              <a:rPr lang="pt-BR" sz="2000" b="1" dirty="0" smtClean="0">
                <a:solidFill>
                  <a:srgbClr val="333399"/>
                </a:solidFill>
                <a:latin typeface="Calibri" pitchFamily="34" charset="0"/>
              </a:rPr>
              <a:t>– SUCON</a:t>
            </a:r>
          </a:p>
        </p:txBody>
      </p:sp>
      <p:sp>
        <p:nvSpPr>
          <p:cNvPr id="34" name="jpm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93087" y="5949280"/>
            <a:ext cx="2700073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 defTabSz="820738" eaLnBrk="0" hangingPunct="0">
              <a:lnSpc>
                <a:spcPts val="1350"/>
              </a:lnSpc>
            </a:pPr>
            <a:r>
              <a:rPr lang="pt-BR" sz="14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Novembro</a:t>
            </a:r>
            <a:r>
              <a:rPr lang="pt-BR" sz="1400" b="1" noProof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   </a:t>
            </a:r>
            <a:r>
              <a:rPr lang="pt-BR" sz="1400" b="1" noProof="1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pt-BR" sz="1400" b="1" noProof="1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algn="ctr" defTabSz="820738" eaLnBrk="0" hangingPunct="0">
              <a:lnSpc>
                <a:spcPts val="1350"/>
              </a:lnSpc>
            </a:pPr>
            <a:r>
              <a:rPr lang="pt-BR" sz="1400" b="1" noProof="1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BRAS</a:t>
            </a:r>
            <a:r>
              <a:rPr lang="pt-BR" sz="14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Í</a:t>
            </a:r>
            <a:r>
              <a:rPr lang="pt-BR" sz="1400" b="1" noProof="1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LIA</a:t>
            </a:r>
            <a:endParaRPr lang="pt-BR" sz="1400" b="1" noProof="1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936" y="2873620"/>
            <a:ext cx="3771295" cy="321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L:\CCONT\_CSINC\GEINC\Seminário de Custos - 24 e 25 de outubro de 2011\Programação e projeto\Logomarcas\logosic01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664" y="1772816"/>
            <a:ext cx="2304557" cy="880891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633213" y="898936"/>
            <a:ext cx="8855564" cy="4249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5588" tIns="42794" rIns="85588" bIns="42794">
            <a:spAutoFit/>
          </a:bodyPr>
          <a:lstStyle/>
          <a:p>
            <a:pPr algn="ctr"/>
            <a:r>
              <a:rPr lang="pt-BR" sz="2200" b="1" dirty="0" smtClean="0">
                <a:solidFill>
                  <a:schemeClr val="accent2">
                    <a:lumMod val="75000"/>
                  </a:schemeClr>
                </a:solidFill>
              </a:rPr>
              <a:t>LRF e Lei 10.180/2001</a:t>
            </a:r>
            <a:r>
              <a:rPr lang="pt-BR" sz="2200" dirty="0" smtClean="0"/>
              <a:t>       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01581" y="3068960"/>
            <a:ext cx="6047355" cy="10405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5588" tIns="42794" rIns="85588" bIns="42794">
            <a:spAutoFit/>
          </a:bodyPr>
          <a:lstStyle/>
          <a:p>
            <a:pPr algn="ctr"/>
            <a:r>
              <a:rPr lang="pt-BR" sz="2200" b="1" dirty="0" smtClean="0">
                <a:solidFill>
                  <a:schemeClr val="accent2">
                    <a:lumMod val="75000"/>
                  </a:schemeClr>
                </a:solidFill>
              </a:rPr>
              <a:t>COMPARABILIDADE</a:t>
            </a:r>
          </a:p>
          <a:p>
            <a:pPr algn="ctr"/>
            <a:r>
              <a:rPr lang="pt-BR" sz="1900" b="1" dirty="0" smtClean="0">
                <a:solidFill>
                  <a:schemeClr val="accent2">
                    <a:lumMod val="75000"/>
                  </a:schemeClr>
                </a:solidFill>
              </a:rPr>
              <a:t>Custos dos Programas/Atividades</a:t>
            </a:r>
          </a:p>
          <a:p>
            <a:pPr algn="ctr"/>
            <a:r>
              <a:rPr lang="pt-BR" sz="1900" b="1" dirty="0" smtClean="0">
                <a:solidFill>
                  <a:schemeClr val="accent2">
                    <a:lumMod val="75000"/>
                  </a:schemeClr>
                </a:solidFill>
              </a:rPr>
              <a:t>Custos das Unidades Administrativas(Órgãos)</a:t>
            </a:r>
            <a:endParaRPr lang="pt-BR" sz="1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01936" y="31369"/>
            <a:ext cx="8990159" cy="51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588" tIns="42794" rIns="85588" bIns="42794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n-lt"/>
              </a:rPr>
              <a:t>Modelo  Conceitual - Sistema </a:t>
            </a:r>
            <a:r>
              <a:rPr lang="pt-BR" sz="2800" b="1" dirty="0">
                <a:solidFill>
                  <a:schemeClr val="bg1"/>
                </a:solidFill>
                <a:latin typeface="+mn-lt"/>
              </a:rPr>
              <a:t>de Informação de </a:t>
            </a:r>
            <a:r>
              <a:rPr lang="pt-BR" sz="2800" b="1" dirty="0" smtClean="0">
                <a:solidFill>
                  <a:schemeClr val="bg1"/>
                </a:solidFill>
                <a:latin typeface="+mn-lt"/>
              </a:rPr>
              <a:t>Custos</a:t>
            </a:r>
            <a:endParaRPr lang="pt-BR" sz="2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365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33400" y="1246188"/>
            <a:ext cx="8928100" cy="387350"/>
          </a:xfrm>
          <a:prstGeom prst="rect">
            <a:avLst/>
          </a:prstGeom>
          <a:solidFill>
            <a:srgbClr val="EAEAEA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defTabSz="914400"/>
            <a:r>
              <a:rPr kumimoji="1" lang="pt-BR" b="1">
                <a:solidFill>
                  <a:schemeClr val="accent2"/>
                </a:solidFill>
                <a:cs typeface="Times New Roman" pitchFamily="18" charset="0"/>
              </a:rPr>
              <a:t>A variável financeira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497138" y="1881188"/>
            <a:ext cx="3429000" cy="304800"/>
          </a:xfrm>
          <a:prstGeom prst="rect">
            <a:avLst/>
          </a:prstGeom>
          <a:solidFill>
            <a:srgbClr val="0070C0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sz="1400" b="1">
                <a:ea typeface="Arial Unicode MS" pitchFamily="34" charset="-128"/>
                <a:cs typeface="Arial Unicode MS" pitchFamily="34" charset="-128"/>
              </a:rPr>
              <a:t>Despesa Orçamentária Executada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497138" y="5953125"/>
            <a:ext cx="3429000" cy="304800"/>
          </a:xfrm>
          <a:prstGeom prst="rect">
            <a:avLst/>
          </a:prstGeom>
          <a:solidFill>
            <a:srgbClr val="006666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sz="1400" b="1">
                <a:ea typeface="Arial Unicode MS" pitchFamily="34" charset="-128"/>
                <a:cs typeface="Arial Unicode MS" pitchFamily="34" charset="-128"/>
              </a:rPr>
              <a:t>Custos (Ideal)</a:t>
            </a:r>
          </a:p>
        </p:txBody>
      </p:sp>
      <p:sp>
        <p:nvSpPr>
          <p:cNvPr id="8" name="Seta para baixo 7"/>
          <p:cNvSpPr/>
          <p:nvPr/>
        </p:nvSpPr>
        <p:spPr bwMode="auto">
          <a:xfrm>
            <a:off x="4149725" y="2428875"/>
            <a:ext cx="142875" cy="3286125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defTabSz="914400">
              <a:buFontTx/>
              <a:buChar char="•"/>
              <a:defRPr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4373563" y="2403475"/>
            <a:ext cx="4389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Despesa Executada por inscrição em RP não-processados</a:t>
            </a:r>
          </a:p>
        </p:txBody>
      </p:sp>
      <p:sp>
        <p:nvSpPr>
          <p:cNvPr id="10" name="CaixaDeTexto 12"/>
          <p:cNvSpPr txBox="1">
            <a:spLocks noChangeArrowheads="1"/>
          </p:cNvSpPr>
          <p:nvPr/>
        </p:nvSpPr>
        <p:spPr bwMode="auto">
          <a:xfrm>
            <a:off x="639763" y="1747838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i="1" dirty="0">
                <a:solidFill>
                  <a:schemeClr val="tx1"/>
                </a:solidFill>
                <a:cs typeface="Times New Roman" pitchFamily="18" charset="0"/>
              </a:rPr>
              <a:t>Contabilidade Orçamentária</a:t>
            </a:r>
          </a:p>
        </p:txBody>
      </p:sp>
      <p:sp>
        <p:nvSpPr>
          <p:cNvPr id="11" name="CaixaDeTexto 13"/>
          <p:cNvSpPr txBox="1">
            <a:spLocks noChangeArrowheads="1"/>
          </p:cNvSpPr>
          <p:nvPr/>
        </p:nvSpPr>
        <p:spPr bwMode="auto">
          <a:xfrm>
            <a:off x="4365625" y="2676525"/>
            <a:ext cx="3119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Restos a Pagar Liquidados no Exercício</a:t>
            </a: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4022725" y="4008438"/>
            <a:ext cx="517525" cy="274637"/>
            <a:chOff x="3595756" y="2343605"/>
            <a:chExt cx="518033" cy="273833"/>
          </a:xfrm>
        </p:grpSpPr>
        <p:sp>
          <p:nvSpPr>
            <p:cNvPr id="13" name="Retângulo de cantos arredondados 12"/>
            <p:cNvSpPr/>
            <p:nvPr/>
          </p:nvSpPr>
          <p:spPr bwMode="auto">
            <a:xfrm>
              <a:off x="3617024" y="2441166"/>
              <a:ext cx="357190" cy="108000"/>
            </a:xfrm>
            <a:prstGeom prst="roundRect">
              <a:avLst/>
            </a:prstGeom>
            <a:solidFill>
              <a:srgbClr val="FF0000"/>
            </a:solidFill>
            <a:ln w="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4400">
                <a:buFontTx/>
                <a:buChar char="•"/>
                <a:defRPr/>
              </a:pPr>
              <a:endParaRPr lang="pt-BR" sz="1800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  <p:sp>
          <p:nvSpPr>
            <p:cNvPr id="14" name="CaixaDeTexto 19"/>
            <p:cNvSpPr txBox="1">
              <a:spLocks noChangeArrowheads="1"/>
            </p:cNvSpPr>
            <p:nvPr/>
          </p:nvSpPr>
          <p:spPr bwMode="auto">
            <a:xfrm>
              <a:off x="3929684" y="2343605"/>
              <a:ext cx="184105" cy="27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endParaRPr lang="pt-BR" sz="1200" b="1">
                <a:solidFill>
                  <a:srgbClr val="0070C0"/>
                </a:solidFill>
                <a:cs typeface="Times New Roman" pitchFamily="18" charset="0"/>
              </a:endParaRPr>
            </a:p>
          </p:txBody>
        </p:sp>
      </p:grpSp>
      <p:sp>
        <p:nvSpPr>
          <p:cNvPr id="15" name="CaixaDeTexto 22"/>
          <p:cNvSpPr txBox="1">
            <a:spLocks noChangeArrowheads="1"/>
          </p:cNvSpPr>
          <p:nvPr/>
        </p:nvSpPr>
        <p:spPr bwMode="auto">
          <a:xfrm>
            <a:off x="4362450" y="3222625"/>
            <a:ext cx="1984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Formação de Estoques</a:t>
            </a:r>
          </a:p>
        </p:txBody>
      </p:sp>
      <p:sp>
        <p:nvSpPr>
          <p:cNvPr id="16" name="CaixaDeTexto 23"/>
          <p:cNvSpPr txBox="1">
            <a:spLocks noChangeArrowheads="1"/>
          </p:cNvSpPr>
          <p:nvPr/>
        </p:nvSpPr>
        <p:spPr bwMode="auto">
          <a:xfrm>
            <a:off x="4360863" y="3495675"/>
            <a:ext cx="2438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Concessão de Adiantamentos</a:t>
            </a:r>
          </a:p>
        </p:txBody>
      </p:sp>
      <p:sp>
        <p:nvSpPr>
          <p:cNvPr id="17" name="CaixaDeTexto 24"/>
          <p:cNvSpPr txBox="1">
            <a:spLocks noChangeArrowheads="1"/>
          </p:cNvSpPr>
          <p:nvPr/>
        </p:nvSpPr>
        <p:spPr bwMode="auto">
          <a:xfrm>
            <a:off x="4354513" y="3770313"/>
            <a:ext cx="4622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Investimentos / Inversões Financeiras / Amortização da Dívida</a:t>
            </a:r>
          </a:p>
        </p:txBody>
      </p:sp>
      <p:sp>
        <p:nvSpPr>
          <p:cNvPr id="18" name="CaixaDeTexto 20"/>
          <p:cNvSpPr txBox="1">
            <a:spLocks noChangeArrowheads="1"/>
          </p:cNvSpPr>
          <p:nvPr/>
        </p:nvSpPr>
        <p:spPr bwMode="auto">
          <a:xfrm>
            <a:off x="639763" y="5819775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i="1">
                <a:solidFill>
                  <a:schemeClr val="tx1"/>
                </a:solidFill>
                <a:cs typeface="Times New Roman" pitchFamily="18" charset="0"/>
              </a:rPr>
              <a:t>Contabilidade Patrimonial</a:t>
            </a:r>
          </a:p>
        </p:txBody>
      </p:sp>
      <p:sp>
        <p:nvSpPr>
          <p:cNvPr id="19" name="CaixaDeTexto 25"/>
          <p:cNvSpPr txBox="1">
            <a:spLocks noChangeArrowheads="1"/>
          </p:cNvSpPr>
          <p:nvPr/>
        </p:nvSpPr>
        <p:spPr bwMode="auto">
          <a:xfrm>
            <a:off x="5940425" y="1903413"/>
            <a:ext cx="3600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 i="1">
                <a:solidFill>
                  <a:schemeClr val="tx1"/>
                </a:solidFill>
                <a:cs typeface="Times New Roman" pitchFamily="18" charset="0"/>
              </a:rPr>
              <a:t>(Despesa Liquidada + Inscrição em RP não-proc.) </a:t>
            </a:r>
          </a:p>
        </p:txBody>
      </p:sp>
      <p:sp>
        <p:nvSpPr>
          <p:cNvPr id="20" name="CaixaDeTexto 29"/>
          <p:cNvSpPr txBox="1">
            <a:spLocks noChangeArrowheads="1"/>
          </p:cNvSpPr>
          <p:nvPr/>
        </p:nvSpPr>
        <p:spPr bwMode="auto">
          <a:xfrm>
            <a:off x="4362450" y="2949575"/>
            <a:ext cx="2778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Despesas de Exercícios Anteriores</a:t>
            </a:r>
          </a:p>
        </p:txBody>
      </p:sp>
      <p:sp>
        <p:nvSpPr>
          <p:cNvPr id="21" name="CaixaDeTexto 20"/>
          <p:cNvSpPr txBox="1">
            <a:spLocks noChangeArrowheads="1"/>
          </p:cNvSpPr>
          <p:nvPr/>
        </p:nvSpPr>
        <p:spPr bwMode="auto">
          <a:xfrm>
            <a:off x="4360863" y="4260850"/>
            <a:ext cx="19542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Consumo de Estoques</a:t>
            </a:r>
          </a:p>
        </p:txBody>
      </p:sp>
      <p:sp>
        <p:nvSpPr>
          <p:cNvPr id="22" name="CaixaDeTexto 21"/>
          <p:cNvSpPr txBox="1">
            <a:spLocks noChangeArrowheads="1"/>
          </p:cNvSpPr>
          <p:nvPr/>
        </p:nvSpPr>
        <p:spPr bwMode="auto">
          <a:xfrm>
            <a:off x="4357688" y="4533900"/>
            <a:ext cx="2916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Despesa Incorrida de Adiantamentos</a:t>
            </a:r>
          </a:p>
        </p:txBody>
      </p:sp>
      <p:sp>
        <p:nvSpPr>
          <p:cNvPr id="23" name="CaixaDeTexto 22"/>
          <p:cNvSpPr txBox="1">
            <a:spLocks noChangeArrowheads="1"/>
          </p:cNvSpPr>
          <p:nvPr/>
        </p:nvSpPr>
        <p:spPr bwMode="auto">
          <a:xfrm>
            <a:off x="4359275" y="4806950"/>
            <a:ext cx="300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Depreciação / Exaustão / Amortização</a:t>
            </a:r>
          </a:p>
        </p:txBody>
      </p:sp>
      <p:sp>
        <p:nvSpPr>
          <p:cNvPr id="24" name="CaixaDeTexto 35"/>
          <p:cNvSpPr txBox="1">
            <a:spLocks noChangeArrowheads="1"/>
          </p:cNvSpPr>
          <p:nvPr/>
        </p:nvSpPr>
        <p:spPr bwMode="auto">
          <a:xfrm>
            <a:off x="4349274" y="4010025"/>
            <a:ext cx="28905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 b="1" dirty="0">
                <a:solidFill>
                  <a:srgbClr val="FF0000"/>
                </a:solidFill>
                <a:cs typeface="Times New Roman" pitchFamily="18" charset="0"/>
              </a:rPr>
              <a:t>Despesa </a:t>
            </a:r>
            <a:r>
              <a:rPr lang="pt-BR" sz="1200" b="1" dirty="0" smtClean="0">
                <a:solidFill>
                  <a:srgbClr val="FF0000"/>
                </a:solidFill>
                <a:cs typeface="Times New Roman" pitchFamily="18" charset="0"/>
              </a:rPr>
              <a:t>após ajustes orçamentários</a:t>
            </a:r>
            <a:endParaRPr lang="pt-BR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5" name="CaixaDeTexto 24"/>
          <p:cNvSpPr txBox="1">
            <a:spLocks noChangeArrowheads="1"/>
          </p:cNvSpPr>
          <p:nvPr/>
        </p:nvSpPr>
        <p:spPr bwMode="auto">
          <a:xfrm>
            <a:off x="4354513" y="5103813"/>
            <a:ext cx="27478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pt-BR" sz="1200" b="1" dirty="0">
                <a:solidFill>
                  <a:schemeClr val="accent2"/>
                </a:solidFill>
                <a:cs typeface="Times New Roman" pitchFamily="18" charset="0"/>
              </a:rPr>
              <a:t>Despesa </a:t>
            </a:r>
            <a:r>
              <a:rPr lang="pt-BR" sz="1200" b="1" dirty="0" smtClean="0">
                <a:solidFill>
                  <a:schemeClr val="accent2"/>
                </a:solidFill>
                <a:cs typeface="Times New Roman" pitchFamily="18" charset="0"/>
              </a:rPr>
              <a:t>após ajustes patrimoniais</a:t>
            </a:r>
            <a:endParaRPr lang="pt-BR" sz="12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6" name="Retângulo 25"/>
          <p:cNvSpPr>
            <a:spLocks noChangeArrowheads="1"/>
          </p:cNvSpPr>
          <p:nvPr/>
        </p:nvSpPr>
        <p:spPr bwMode="auto">
          <a:xfrm>
            <a:off x="2354263" y="2403475"/>
            <a:ext cx="6643687" cy="571500"/>
          </a:xfrm>
          <a:prstGeom prst="rect">
            <a:avLst/>
          </a:prstGeom>
          <a:solidFill>
            <a:schemeClr val="accent1">
              <a:alpha val="34901"/>
            </a:scheme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2359025" y="2546350"/>
            <a:ext cx="1060450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“Colunas”</a:t>
            </a:r>
          </a:p>
        </p:txBody>
      </p:sp>
      <p:sp>
        <p:nvSpPr>
          <p:cNvPr id="28" name="Retângulo 27"/>
          <p:cNvSpPr>
            <a:spLocks noChangeArrowheads="1"/>
          </p:cNvSpPr>
          <p:nvPr/>
        </p:nvSpPr>
        <p:spPr bwMode="auto">
          <a:xfrm>
            <a:off x="2354263" y="2974975"/>
            <a:ext cx="6643687" cy="1071563"/>
          </a:xfrm>
          <a:prstGeom prst="rect">
            <a:avLst/>
          </a:prstGeom>
          <a:solidFill>
            <a:srgbClr val="92D050">
              <a:alpha val="34901"/>
            </a:srgb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9" name="CaixaDeTexto 28"/>
          <p:cNvSpPr txBox="1">
            <a:spLocks noChangeArrowheads="1"/>
          </p:cNvSpPr>
          <p:nvPr/>
        </p:nvSpPr>
        <p:spPr bwMode="auto">
          <a:xfrm>
            <a:off x="2357438" y="3403600"/>
            <a:ext cx="931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400" b="1">
                <a:solidFill>
                  <a:srgbClr val="00B050"/>
                </a:solidFill>
                <a:cs typeface="Times New Roman" pitchFamily="18" charset="0"/>
              </a:rPr>
              <a:t>“Linhas”</a:t>
            </a:r>
          </a:p>
        </p:txBody>
      </p:sp>
      <p:sp>
        <p:nvSpPr>
          <p:cNvPr id="30" name="Retângulo 29"/>
          <p:cNvSpPr>
            <a:spLocks noChangeArrowheads="1"/>
          </p:cNvSpPr>
          <p:nvPr/>
        </p:nvSpPr>
        <p:spPr bwMode="auto">
          <a:xfrm>
            <a:off x="2354263" y="4260850"/>
            <a:ext cx="6643687" cy="857250"/>
          </a:xfrm>
          <a:prstGeom prst="rect">
            <a:avLst/>
          </a:prstGeom>
          <a:solidFill>
            <a:srgbClr val="FF0000">
              <a:alpha val="34901"/>
            </a:srgb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1" name="CaixaDeTexto 30"/>
          <p:cNvSpPr txBox="1">
            <a:spLocks noChangeArrowheads="1"/>
          </p:cNvSpPr>
          <p:nvPr/>
        </p:nvSpPr>
        <p:spPr bwMode="auto">
          <a:xfrm>
            <a:off x="668338" y="4403725"/>
            <a:ext cx="14049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b="1">
                <a:solidFill>
                  <a:srgbClr val="C00000"/>
                </a:solidFill>
                <a:cs typeface="Times New Roman" pitchFamily="18" charset="0"/>
              </a:rPr>
              <a:t>Ajustes </a:t>
            </a:r>
          </a:p>
          <a:p>
            <a:pPr algn="ctr" defTabSz="914400"/>
            <a:r>
              <a:rPr lang="pt-BR" b="1">
                <a:solidFill>
                  <a:srgbClr val="C00000"/>
                </a:solidFill>
                <a:cs typeface="Times New Roman" pitchFamily="18" charset="0"/>
              </a:rPr>
              <a:t>Patrimoniais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574675" y="2832100"/>
            <a:ext cx="1619250" cy="581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Ajustes </a:t>
            </a:r>
          </a:p>
          <a:p>
            <a:pPr algn="ctr" defTabSz="914400"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Orçamentários</a:t>
            </a:r>
          </a:p>
        </p:txBody>
      </p:sp>
      <p:sp>
        <p:nvSpPr>
          <p:cNvPr id="33" name="Retângulo de cantos arredondados 32"/>
          <p:cNvSpPr/>
          <p:nvPr/>
        </p:nvSpPr>
        <p:spPr bwMode="auto">
          <a:xfrm>
            <a:off x="4037456" y="4107874"/>
            <a:ext cx="356985" cy="108318"/>
          </a:xfrm>
          <a:prstGeom prst="roundRect">
            <a:avLst/>
          </a:prstGeom>
          <a:solidFill>
            <a:srgbClr val="0070C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defTabSz="914400">
              <a:buFontTx/>
              <a:buChar char="•"/>
              <a:defRPr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426E-6 4.46471E-6 L -4.87426E-6 0.1417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22" grpId="0" autoUpdateAnimBg="0"/>
      <p:bldP spid="23" grpId="0" autoUpdateAnimBg="0"/>
      <p:bldP spid="25" grpId="0" autoUpdateAnimBg="0"/>
      <p:bldP spid="26" grpId="0" animBg="1" autoUpdateAnimBg="0"/>
      <p:bldP spid="27" grpId="0" autoUpdateAnimBg="0"/>
      <p:bldP spid="28" grpId="0" animBg="1" autoUpdateAnimBg="0"/>
      <p:bldP spid="29" grpId="0" autoUpdateAnimBg="0"/>
      <p:bldP spid="30" grpId="0" animBg="1" autoUpdateAnimBg="0"/>
      <p:bldP spid="31" grpId="0" autoUpdateAnimBg="0"/>
      <p:bldP spid="32" grpId="0" autoUpdateAnimBg="0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351283" y="4073302"/>
            <a:ext cx="6643687" cy="532532"/>
          </a:xfrm>
          <a:prstGeom prst="rect">
            <a:avLst/>
          </a:prstGeom>
          <a:solidFill>
            <a:srgbClr val="FF0000">
              <a:alpha val="34901"/>
            </a:srgb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2354263" y="2974975"/>
            <a:ext cx="6643687" cy="810295"/>
          </a:xfrm>
          <a:prstGeom prst="rect">
            <a:avLst/>
          </a:prstGeom>
          <a:solidFill>
            <a:srgbClr val="92D050">
              <a:alpha val="34901"/>
            </a:srgb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497138" y="1881188"/>
            <a:ext cx="3429000" cy="304800"/>
          </a:xfrm>
          <a:prstGeom prst="rect">
            <a:avLst/>
          </a:prstGeom>
          <a:solidFill>
            <a:srgbClr val="0070C0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sz="1400" b="1">
                <a:ea typeface="Arial Unicode MS" pitchFamily="34" charset="-128"/>
                <a:cs typeface="Arial Unicode MS" pitchFamily="34" charset="-128"/>
              </a:rPr>
              <a:t>Despesa Orçamentária Executada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494158" y="5765577"/>
            <a:ext cx="3429000" cy="304800"/>
          </a:xfrm>
          <a:prstGeom prst="rect">
            <a:avLst/>
          </a:prstGeom>
          <a:solidFill>
            <a:srgbClr val="006666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sz="1400" b="1">
                <a:ea typeface="Arial Unicode MS" pitchFamily="34" charset="-128"/>
                <a:cs typeface="Arial Unicode MS" pitchFamily="34" charset="-128"/>
              </a:rPr>
              <a:t>Custos (Ideal)</a:t>
            </a:r>
          </a:p>
        </p:txBody>
      </p:sp>
      <p:sp>
        <p:nvSpPr>
          <p:cNvPr id="9" name="Seta para baixo 8"/>
          <p:cNvSpPr/>
          <p:nvPr/>
        </p:nvSpPr>
        <p:spPr bwMode="auto">
          <a:xfrm>
            <a:off x="4149725" y="2428875"/>
            <a:ext cx="142875" cy="3286125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defTabSz="914400">
              <a:buFontTx/>
              <a:buChar char="•"/>
              <a:defRPr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CaixaDeTexto 8"/>
          <p:cNvSpPr txBox="1">
            <a:spLocks noChangeArrowheads="1"/>
          </p:cNvSpPr>
          <p:nvPr/>
        </p:nvSpPr>
        <p:spPr bwMode="auto">
          <a:xfrm>
            <a:off x="4373563" y="2403475"/>
            <a:ext cx="4389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Despesa Executada por inscrição em RP não-processados</a:t>
            </a:r>
          </a:p>
        </p:txBody>
      </p:sp>
      <p:sp>
        <p:nvSpPr>
          <p:cNvPr id="11" name="CaixaDeTexto 12"/>
          <p:cNvSpPr txBox="1">
            <a:spLocks noChangeArrowheads="1"/>
          </p:cNvSpPr>
          <p:nvPr/>
        </p:nvSpPr>
        <p:spPr bwMode="auto">
          <a:xfrm>
            <a:off x="639763" y="1747838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i="1">
                <a:solidFill>
                  <a:schemeClr val="tx1"/>
                </a:solidFill>
                <a:cs typeface="Times New Roman" pitchFamily="18" charset="0"/>
              </a:rPr>
              <a:t>Contabilidade Orçamentária</a:t>
            </a:r>
          </a:p>
        </p:txBody>
      </p:sp>
      <p:sp>
        <p:nvSpPr>
          <p:cNvPr id="12" name="CaixaDeTexto 13"/>
          <p:cNvSpPr txBox="1">
            <a:spLocks noChangeArrowheads="1"/>
          </p:cNvSpPr>
          <p:nvPr/>
        </p:nvSpPr>
        <p:spPr bwMode="auto">
          <a:xfrm>
            <a:off x="4365625" y="2676525"/>
            <a:ext cx="3119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Restos a Pagar Liquidados no Exercício</a:t>
            </a: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4019745" y="3820890"/>
            <a:ext cx="517525" cy="274637"/>
            <a:chOff x="3595756" y="2343605"/>
            <a:chExt cx="518033" cy="273833"/>
          </a:xfrm>
        </p:grpSpPr>
        <p:sp>
          <p:nvSpPr>
            <p:cNvPr id="14" name="Retângulo de cantos arredondados 13"/>
            <p:cNvSpPr/>
            <p:nvPr/>
          </p:nvSpPr>
          <p:spPr bwMode="auto">
            <a:xfrm>
              <a:off x="3617024" y="2441166"/>
              <a:ext cx="357190" cy="108000"/>
            </a:xfrm>
            <a:prstGeom prst="roundRect">
              <a:avLst/>
            </a:prstGeom>
            <a:solidFill>
              <a:srgbClr val="FF0000"/>
            </a:solidFill>
            <a:ln w="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4400">
                <a:buFontTx/>
                <a:buChar char="•"/>
                <a:defRPr/>
              </a:pPr>
              <a:endParaRPr lang="pt-BR" sz="1800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  <p:sp>
          <p:nvSpPr>
            <p:cNvPr id="15" name="CaixaDeTexto 19"/>
            <p:cNvSpPr txBox="1">
              <a:spLocks noChangeArrowheads="1"/>
            </p:cNvSpPr>
            <p:nvPr/>
          </p:nvSpPr>
          <p:spPr bwMode="auto">
            <a:xfrm>
              <a:off x="3929684" y="2343605"/>
              <a:ext cx="184105" cy="27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endParaRPr lang="pt-BR" sz="1200" b="1">
                <a:solidFill>
                  <a:srgbClr val="0070C0"/>
                </a:solidFill>
                <a:cs typeface="Times New Roman" pitchFamily="18" charset="0"/>
              </a:endParaRPr>
            </a:p>
          </p:txBody>
        </p:sp>
      </p:grpSp>
      <p:sp>
        <p:nvSpPr>
          <p:cNvPr id="16" name="CaixaDeTexto 22"/>
          <p:cNvSpPr txBox="1">
            <a:spLocks noChangeArrowheads="1"/>
          </p:cNvSpPr>
          <p:nvPr/>
        </p:nvSpPr>
        <p:spPr bwMode="auto">
          <a:xfrm>
            <a:off x="4362450" y="3222625"/>
            <a:ext cx="1984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Formação de Estoques</a:t>
            </a:r>
          </a:p>
        </p:txBody>
      </p:sp>
      <p:sp>
        <p:nvSpPr>
          <p:cNvPr id="17" name="CaixaDeTexto 23"/>
          <p:cNvSpPr txBox="1">
            <a:spLocks noChangeArrowheads="1"/>
          </p:cNvSpPr>
          <p:nvPr/>
        </p:nvSpPr>
        <p:spPr bwMode="auto">
          <a:xfrm>
            <a:off x="4360863" y="3495675"/>
            <a:ext cx="2438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Concessão de Adiantamentos</a:t>
            </a:r>
          </a:p>
        </p:txBody>
      </p:sp>
      <p:sp>
        <p:nvSpPr>
          <p:cNvPr id="18" name="CaixaDeTexto 20"/>
          <p:cNvSpPr txBox="1">
            <a:spLocks noChangeArrowheads="1"/>
          </p:cNvSpPr>
          <p:nvPr/>
        </p:nvSpPr>
        <p:spPr bwMode="auto">
          <a:xfrm>
            <a:off x="636783" y="5632227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pt-BR" i="1">
                <a:solidFill>
                  <a:schemeClr val="tx1"/>
                </a:solidFill>
                <a:cs typeface="Times New Roman" pitchFamily="18" charset="0"/>
              </a:rPr>
              <a:t>Contabilidade Patrimonial</a:t>
            </a:r>
          </a:p>
        </p:txBody>
      </p:sp>
      <p:sp>
        <p:nvSpPr>
          <p:cNvPr id="19" name="CaixaDeTexto 29"/>
          <p:cNvSpPr txBox="1">
            <a:spLocks noChangeArrowheads="1"/>
          </p:cNvSpPr>
          <p:nvPr/>
        </p:nvSpPr>
        <p:spPr bwMode="auto">
          <a:xfrm>
            <a:off x="4362450" y="2949575"/>
            <a:ext cx="2778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(–) Despesas de Exercícios Anteriores</a:t>
            </a:r>
          </a:p>
        </p:txBody>
      </p:sp>
      <p:sp>
        <p:nvSpPr>
          <p:cNvPr id="20" name="CaixaDeTexto 19"/>
          <p:cNvSpPr txBox="1">
            <a:spLocks noChangeArrowheads="1"/>
          </p:cNvSpPr>
          <p:nvPr/>
        </p:nvSpPr>
        <p:spPr bwMode="auto">
          <a:xfrm>
            <a:off x="4357883" y="4073302"/>
            <a:ext cx="19542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Consumo de Estoques</a:t>
            </a:r>
          </a:p>
        </p:txBody>
      </p:sp>
      <p:sp>
        <p:nvSpPr>
          <p:cNvPr id="21" name="CaixaDeTexto 20"/>
          <p:cNvSpPr txBox="1">
            <a:spLocks noChangeArrowheads="1"/>
          </p:cNvSpPr>
          <p:nvPr/>
        </p:nvSpPr>
        <p:spPr bwMode="auto">
          <a:xfrm>
            <a:off x="4354708" y="4346352"/>
            <a:ext cx="2916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>
                <a:solidFill>
                  <a:schemeClr val="tx1"/>
                </a:solidFill>
                <a:cs typeface="Times New Roman" pitchFamily="18" charset="0"/>
              </a:rPr>
              <a:t>(+) Despesa Incorrida de Adiantamentos</a:t>
            </a:r>
          </a:p>
        </p:txBody>
      </p:sp>
      <p:sp>
        <p:nvSpPr>
          <p:cNvPr id="22" name="CaixaDeTexto 35"/>
          <p:cNvSpPr txBox="1">
            <a:spLocks noChangeArrowheads="1"/>
          </p:cNvSpPr>
          <p:nvPr/>
        </p:nvSpPr>
        <p:spPr bwMode="auto">
          <a:xfrm>
            <a:off x="4346294" y="3822477"/>
            <a:ext cx="28905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200" b="1" dirty="0">
                <a:solidFill>
                  <a:srgbClr val="FF0000"/>
                </a:solidFill>
                <a:cs typeface="Times New Roman" pitchFamily="18" charset="0"/>
              </a:rPr>
              <a:t>Despesa </a:t>
            </a:r>
            <a:r>
              <a:rPr lang="pt-BR" sz="1200" b="1" dirty="0" smtClean="0">
                <a:solidFill>
                  <a:srgbClr val="FF0000"/>
                </a:solidFill>
                <a:cs typeface="Times New Roman" pitchFamily="18" charset="0"/>
              </a:rPr>
              <a:t>após ajustes orçamentários</a:t>
            </a:r>
            <a:endParaRPr lang="pt-BR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3" name="CaixaDeTexto 22"/>
          <p:cNvSpPr txBox="1">
            <a:spLocks noChangeArrowheads="1"/>
          </p:cNvSpPr>
          <p:nvPr/>
        </p:nvSpPr>
        <p:spPr bwMode="auto">
          <a:xfrm>
            <a:off x="4351533" y="4916265"/>
            <a:ext cx="27478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pt-BR" sz="1200" b="1" dirty="0">
                <a:solidFill>
                  <a:schemeClr val="accent2"/>
                </a:solidFill>
                <a:cs typeface="Times New Roman" pitchFamily="18" charset="0"/>
              </a:rPr>
              <a:t>Despesa </a:t>
            </a:r>
            <a:r>
              <a:rPr lang="pt-BR" sz="1200" b="1" dirty="0" smtClean="0">
                <a:solidFill>
                  <a:schemeClr val="accent2"/>
                </a:solidFill>
                <a:cs typeface="Times New Roman" pitchFamily="18" charset="0"/>
              </a:rPr>
              <a:t>após ajustes patrimoniais</a:t>
            </a:r>
            <a:endParaRPr lang="pt-BR" sz="12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4" name="Retângulo 23"/>
          <p:cNvSpPr>
            <a:spLocks noChangeArrowheads="1"/>
          </p:cNvSpPr>
          <p:nvPr/>
        </p:nvSpPr>
        <p:spPr bwMode="auto">
          <a:xfrm>
            <a:off x="2354263" y="2403475"/>
            <a:ext cx="6643687" cy="571500"/>
          </a:xfrm>
          <a:prstGeom prst="rect">
            <a:avLst/>
          </a:prstGeom>
          <a:solidFill>
            <a:schemeClr val="accent1">
              <a:alpha val="34901"/>
            </a:schemeClr>
          </a:solidFill>
          <a:ln w="0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>
              <a:buFontTx/>
              <a:buChar char="•"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359025" y="2546350"/>
            <a:ext cx="1060450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“Colunas”</a:t>
            </a:r>
          </a:p>
        </p:txBody>
      </p:sp>
      <p:sp>
        <p:nvSpPr>
          <p:cNvPr id="26" name="CaixaDeTexto 25"/>
          <p:cNvSpPr txBox="1">
            <a:spLocks noChangeArrowheads="1"/>
          </p:cNvSpPr>
          <p:nvPr/>
        </p:nvSpPr>
        <p:spPr bwMode="auto">
          <a:xfrm>
            <a:off x="2357438" y="3403600"/>
            <a:ext cx="931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sz="1400" b="1">
                <a:solidFill>
                  <a:srgbClr val="00B050"/>
                </a:solidFill>
                <a:cs typeface="Times New Roman" pitchFamily="18" charset="0"/>
              </a:rPr>
              <a:t>“Linhas”</a:t>
            </a:r>
          </a:p>
        </p:txBody>
      </p:sp>
      <p:sp>
        <p:nvSpPr>
          <p:cNvPr id="27" name="CaixaDeTexto 26"/>
          <p:cNvSpPr txBox="1">
            <a:spLocks noChangeArrowheads="1"/>
          </p:cNvSpPr>
          <p:nvPr/>
        </p:nvSpPr>
        <p:spPr bwMode="auto">
          <a:xfrm>
            <a:off x="665358" y="4073302"/>
            <a:ext cx="14049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pt-BR" b="1" dirty="0">
                <a:solidFill>
                  <a:srgbClr val="C00000"/>
                </a:solidFill>
                <a:cs typeface="Times New Roman" pitchFamily="18" charset="0"/>
              </a:rPr>
              <a:t>Ajustes </a:t>
            </a:r>
          </a:p>
          <a:p>
            <a:pPr algn="ctr" defTabSz="914400"/>
            <a:r>
              <a:rPr lang="pt-BR" b="1" dirty="0">
                <a:solidFill>
                  <a:srgbClr val="C00000"/>
                </a:solidFill>
                <a:cs typeface="Times New Roman" pitchFamily="18" charset="0"/>
              </a:rPr>
              <a:t>Patrimoniais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574675" y="2832100"/>
            <a:ext cx="1619250" cy="581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Ajustes </a:t>
            </a:r>
          </a:p>
          <a:p>
            <a:pPr algn="ctr" defTabSz="914400"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Orçamentários</a:t>
            </a:r>
          </a:p>
        </p:txBody>
      </p:sp>
      <p:sp>
        <p:nvSpPr>
          <p:cNvPr id="29" name="Retângulo de cantos arredondados 28"/>
          <p:cNvSpPr/>
          <p:nvPr/>
        </p:nvSpPr>
        <p:spPr bwMode="auto">
          <a:xfrm>
            <a:off x="4034476" y="3920326"/>
            <a:ext cx="356985" cy="108318"/>
          </a:xfrm>
          <a:prstGeom prst="roundRect">
            <a:avLst/>
          </a:prstGeom>
          <a:solidFill>
            <a:srgbClr val="0070C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defTabSz="914400">
              <a:buFontTx/>
              <a:buChar char="•"/>
              <a:defRPr/>
            </a:pPr>
            <a:endParaRPr lang="pt-BR" sz="180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426E-6 4.46471E-6 L -4.87426E-6 0.1417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20" grpId="0" autoUpdateAnimBg="0"/>
      <p:bldP spid="21" grpId="0" autoUpdateAnimBg="0"/>
      <p:bldP spid="23" grpId="0" autoUpdateAnimBg="0"/>
      <p:bldP spid="24" grpId="0" animBg="1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13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8850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Operacional 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2" name="Grupo 17"/>
          <p:cNvGrpSpPr/>
          <p:nvPr/>
        </p:nvGrpSpPr>
        <p:grpSpPr>
          <a:xfrm>
            <a:off x="128464" y="441047"/>
            <a:ext cx="11738098" cy="6416953"/>
            <a:chOff x="633413" y="688926"/>
            <a:chExt cx="12529293" cy="6875215"/>
          </a:xfrm>
        </p:grpSpPr>
        <p:graphicFrame>
          <p:nvGraphicFramePr>
            <p:cNvPr id="19" name="Diagrama 18"/>
            <p:cNvGraphicFramePr/>
            <p:nvPr/>
          </p:nvGraphicFramePr>
          <p:xfrm>
            <a:off x="3744416" y="688926"/>
            <a:ext cx="9418290" cy="612068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0" name="Retângulo 19"/>
            <p:cNvSpPr/>
            <p:nvPr/>
          </p:nvSpPr>
          <p:spPr bwMode="auto">
            <a:xfrm>
              <a:off x="705322" y="908940"/>
              <a:ext cx="4929222" cy="500066"/>
            </a:xfrm>
            <a:prstGeom prst="rect">
              <a:avLst/>
            </a:prstGeom>
            <a:solidFill>
              <a:srgbClr val="FFFF99"/>
            </a:solidFill>
            <a:ln>
              <a:noFill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pt-BR" sz="1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CONSTITUIÇÃO DO SISTEMA DE CUSTOS</a:t>
              </a:r>
            </a:p>
          </p:txBody>
        </p:sp>
        <p:sp>
          <p:nvSpPr>
            <p:cNvPr id="21" name="CaixaDeTexto 5"/>
            <p:cNvSpPr txBox="1">
              <a:spLocks noChangeArrowheads="1"/>
            </p:cNvSpPr>
            <p:nvPr/>
          </p:nvSpPr>
          <p:spPr bwMode="auto">
            <a:xfrm>
              <a:off x="633413" y="1481138"/>
              <a:ext cx="3513137" cy="3786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v"/>
                <a:defRPr/>
              </a:pPr>
              <a:r>
                <a:rPr lang="pt-BR" sz="2000" dirty="0">
                  <a:solidFill>
                    <a:schemeClr val="tx1"/>
                  </a:solidFill>
                </a:rPr>
                <a:t> </a:t>
              </a:r>
              <a:r>
                <a:rPr lang="pt-BR" sz="2000" b="1" dirty="0">
                  <a:solidFill>
                    <a:schemeClr val="accent2"/>
                  </a:solidFill>
                </a:rPr>
                <a:t>Portaria STN nº 157/2011</a:t>
              </a:r>
              <a:endParaRPr lang="pt-BR" b="1" dirty="0">
                <a:solidFill>
                  <a:schemeClr val="accent2"/>
                </a:solidFill>
              </a:endParaRPr>
            </a:p>
            <a:p>
              <a:pPr>
                <a:buFont typeface="Wingdings" pitchFamily="2" charset="2"/>
                <a:buChar char="v"/>
                <a:defRPr/>
              </a:pPr>
              <a:endParaRPr lang="pt-BR" sz="2000" dirty="0">
                <a:solidFill>
                  <a:schemeClr val="tx1"/>
                </a:solidFill>
              </a:endParaRPr>
            </a:p>
            <a:p>
              <a:pPr>
                <a:buFont typeface="Wingdings" pitchFamily="2" charset="2"/>
                <a:buChar char="v"/>
                <a:defRPr/>
              </a:pPr>
              <a:r>
                <a:rPr lang="pt-BR" sz="2000" dirty="0">
                  <a:solidFill>
                    <a:schemeClr val="tx1"/>
                  </a:solidFill>
                </a:rPr>
                <a:t> Criação do Sistema de Custos do Governo Federal</a:t>
              </a:r>
            </a:p>
            <a:p>
              <a:pPr>
                <a:buFont typeface="Wingdings" pitchFamily="2" charset="2"/>
                <a:buChar char="v"/>
                <a:defRPr/>
              </a:pPr>
              <a:endParaRPr lang="pt-BR" sz="2000" dirty="0">
                <a:solidFill>
                  <a:schemeClr val="tx1"/>
                </a:solidFill>
              </a:endParaRPr>
            </a:p>
            <a:p>
              <a:pPr>
                <a:defRPr/>
              </a:pPr>
              <a:endParaRPr lang="pt-BR" sz="2000" dirty="0">
                <a:solidFill>
                  <a:schemeClr val="tx1"/>
                </a:solidFill>
              </a:endParaRPr>
            </a:p>
            <a:p>
              <a:pPr>
                <a:buFont typeface="Wingdings" pitchFamily="2" charset="2"/>
                <a:buChar char="v"/>
                <a:defRPr/>
              </a:pPr>
              <a:endParaRPr lang="pt-BR" sz="2000" dirty="0">
                <a:solidFill>
                  <a:schemeClr val="tx1"/>
                </a:solidFill>
              </a:endParaRPr>
            </a:p>
            <a:p>
              <a:pPr>
                <a:buFont typeface="Wingdings" pitchFamily="2" charset="2"/>
                <a:buChar char="v"/>
                <a:defRPr/>
              </a:pPr>
              <a:r>
                <a:rPr lang="pt-BR" sz="2000" dirty="0">
                  <a:solidFill>
                    <a:schemeClr val="tx1"/>
                  </a:solidFill>
                </a:rPr>
                <a:t> </a:t>
              </a:r>
              <a:r>
                <a:rPr lang="pt-BR" sz="20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Portaria STN nº 716/2011</a:t>
              </a:r>
            </a:p>
            <a:p>
              <a:pPr>
                <a:buFont typeface="Wingdings" pitchFamily="2" charset="2"/>
                <a:buChar char="v"/>
                <a:defRPr/>
              </a:pPr>
              <a:endParaRPr lang="pt-BR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v"/>
                <a:defRPr/>
              </a:pPr>
              <a:r>
                <a:rPr lang="pt-BR" sz="2000" dirty="0">
                  <a:solidFill>
                    <a:schemeClr val="tx1"/>
                  </a:solidFill>
                </a:rPr>
                <a:t> Estabelece as competências do Órgão Central e dos Setoriais.</a:t>
              </a:r>
            </a:p>
          </p:txBody>
        </p:sp>
        <p:sp>
          <p:nvSpPr>
            <p:cNvPr id="22" name="CaixaDeTexto 11"/>
            <p:cNvSpPr txBox="1">
              <a:spLocks noChangeArrowheads="1"/>
            </p:cNvSpPr>
            <p:nvPr/>
          </p:nvSpPr>
          <p:spPr bwMode="auto">
            <a:xfrm>
              <a:off x="5386388" y="1995488"/>
              <a:ext cx="22320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800" b="1">
                  <a:solidFill>
                    <a:schemeClr val="tx1"/>
                  </a:solidFill>
                </a:rPr>
                <a:t>ÓRGÃO CENTRAL</a:t>
              </a:r>
            </a:p>
          </p:txBody>
        </p:sp>
        <p:sp>
          <p:nvSpPr>
            <p:cNvPr id="23" name="CaixaDeTexto 12"/>
            <p:cNvSpPr txBox="1">
              <a:spLocks noChangeArrowheads="1"/>
            </p:cNvSpPr>
            <p:nvPr/>
          </p:nvSpPr>
          <p:spPr bwMode="auto">
            <a:xfrm>
              <a:off x="6996469" y="6871653"/>
              <a:ext cx="4073525" cy="69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800" b="1" dirty="0">
                  <a:solidFill>
                    <a:schemeClr val="tx1"/>
                  </a:solidFill>
                </a:rPr>
                <a:t>ÓRGÃOS </a:t>
              </a:r>
              <a:r>
                <a:rPr lang="pt-BR" sz="1800" b="1" dirty="0" smtClean="0">
                  <a:solidFill>
                    <a:schemeClr val="tx1"/>
                  </a:solidFill>
                </a:rPr>
                <a:t>SETORIAIS/SECCIONAIS</a:t>
              </a:r>
              <a:endParaRPr lang="pt-BR" sz="18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" y="1021694"/>
            <a:ext cx="9854910" cy="512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2879" y="836674"/>
            <a:ext cx="1999929" cy="50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341" name="Conector de seta reta 6"/>
          <p:cNvCxnSpPr>
            <a:cxnSpLocks noChangeShapeType="1"/>
          </p:cNvCxnSpPr>
          <p:nvPr/>
        </p:nvCxnSpPr>
        <p:spPr bwMode="auto">
          <a:xfrm>
            <a:off x="4088745" y="1515535"/>
            <a:ext cx="914253" cy="783616"/>
          </a:xfrm>
          <a:prstGeom prst="straightConnector1">
            <a:avLst/>
          </a:prstGeom>
          <a:noFill/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</p:cxnSp>
      <p:cxnSp>
        <p:nvCxnSpPr>
          <p:cNvPr id="14342" name="Conector de seta reta 8"/>
          <p:cNvCxnSpPr>
            <a:cxnSpLocks noChangeShapeType="1"/>
          </p:cNvCxnSpPr>
          <p:nvPr/>
        </p:nvCxnSpPr>
        <p:spPr bwMode="auto">
          <a:xfrm rot="5400000">
            <a:off x="4592251" y="1598406"/>
            <a:ext cx="432621" cy="144440"/>
          </a:xfrm>
          <a:prstGeom prst="straightConnector1">
            <a:avLst/>
          </a:prstGeom>
          <a:noFill/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</p:cxnSp>
      <p:cxnSp>
        <p:nvCxnSpPr>
          <p:cNvPr id="14343" name="Conector de seta reta 10"/>
          <p:cNvCxnSpPr>
            <a:cxnSpLocks noChangeShapeType="1"/>
          </p:cNvCxnSpPr>
          <p:nvPr/>
        </p:nvCxnSpPr>
        <p:spPr bwMode="auto">
          <a:xfrm rot="5400000">
            <a:off x="4346320" y="1629016"/>
            <a:ext cx="493841" cy="14443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" name="Retângulo de cantos arredondados 11"/>
          <p:cNvSpPr>
            <a:spLocks noChangeArrowheads="1"/>
          </p:cNvSpPr>
          <p:nvPr/>
        </p:nvSpPr>
        <p:spPr bwMode="auto">
          <a:xfrm>
            <a:off x="1641163" y="775517"/>
            <a:ext cx="1225354" cy="493841"/>
          </a:xfrm>
          <a:prstGeom prst="roundRect">
            <a:avLst>
              <a:gd name="adj" fmla="val 16667"/>
            </a:avLst>
          </a:prstGeom>
          <a:solidFill>
            <a:srgbClr val="FFC000">
              <a:alpha val="79999"/>
            </a:srgbClr>
          </a:solidFill>
          <a:ln w="0" algn="ctr">
            <a:noFill/>
            <a:round/>
            <a:headEnd/>
            <a:tailEnd/>
          </a:ln>
        </p:spPr>
        <p:txBody>
          <a:bodyPr lIns="85588" tIns="42794" rIns="85588" bIns="42794" anchor="ctr"/>
          <a:lstStyle/>
          <a:p>
            <a:pPr algn="ctr" defTabSz="855878"/>
            <a:r>
              <a:rPr lang="pt-BR" sz="1300" b="1" dirty="0">
                <a:solidFill>
                  <a:srgbClr val="C00000"/>
                </a:solidFill>
                <a:cs typeface="Times New Roman" pitchFamily="18" charset="0"/>
              </a:rPr>
              <a:t>Variável Física</a:t>
            </a:r>
          </a:p>
        </p:txBody>
      </p:sp>
      <p:sp>
        <p:nvSpPr>
          <p:cNvPr id="13" name="Retângulo de cantos arredondados 12"/>
          <p:cNvSpPr>
            <a:spLocks noChangeArrowheads="1"/>
          </p:cNvSpPr>
          <p:nvPr/>
        </p:nvSpPr>
        <p:spPr bwMode="auto">
          <a:xfrm>
            <a:off x="1425347" y="2430622"/>
            <a:ext cx="1223767" cy="492481"/>
          </a:xfrm>
          <a:prstGeom prst="roundRect">
            <a:avLst>
              <a:gd name="adj" fmla="val 16667"/>
            </a:avLst>
          </a:prstGeom>
          <a:solidFill>
            <a:srgbClr val="FFC000">
              <a:alpha val="79999"/>
            </a:srgbClr>
          </a:solidFill>
          <a:ln w="0" algn="ctr">
            <a:noFill/>
            <a:round/>
            <a:headEnd/>
            <a:tailEnd/>
          </a:ln>
        </p:spPr>
        <p:txBody>
          <a:bodyPr lIns="85588" tIns="42794" rIns="85588" bIns="42794" anchor="ctr"/>
          <a:lstStyle/>
          <a:p>
            <a:pPr algn="ctr" defTabSz="855878"/>
            <a:r>
              <a:rPr lang="pt-BR" sz="1300" b="1" dirty="0">
                <a:solidFill>
                  <a:srgbClr val="C00000"/>
                </a:solidFill>
                <a:cs typeface="Times New Roman" pitchFamily="18" charset="0"/>
              </a:rPr>
              <a:t>Variável Física</a:t>
            </a:r>
          </a:p>
        </p:txBody>
      </p:sp>
      <p:sp>
        <p:nvSpPr>
          <p:cNvPr id="14" name="Retângulo de cantos arredondados 13"/>
          <p:cNvSpPr>
            <a:spLocks noChangeArrowheads="1"/>
          </p:cNvSpPr>
          <p:nvPr/>
        </p:nvSpPr>
        <p:spPr bwMode="auto">
          <a:xfrm>
            <a:off x="1029279" y="4315231"/>
            <a:ext cx="1223767" cy="493842"/>
          </a:xfrm>
          <a:prstGeom prst="roundRect">
            <a:avLst>
              <a:gd name="adj" fmla="val 16667"/>
            </a:avLst>
          </a:prstGeom>
          <a:solidFill>
            <a:srgbClr val="C00000">
              <a:alpha val="79999"/>
            </a:srgbClr>
          </a:solidFill>
          <a:ln w="0" algn="ctr">
            <a:noFill/>
            <a:round/>
            <a:headEnd/>
            <a:tailEnd/>
          </a:ln>
        </p:spPr>
        <p:txBody>
          <a:bodyPr lIns="85588" tIns="42794" rIns="85588" bIns="42794" anchor="ctr"/>
          <a:lstStyle/>
          <a:p>
            <a:pPr algn="ctr" defTabSz="855878"/>
            <a:r>
              <a:rPr lang="pt-BR" sz="1300" b="1" dirty="0">
                <a:solidFill>
                  <a:srgbClr val="FFC000"/>
                </a:solidFill>
                <a:cs typeface="Times New Roman" pitchFamily="18" charset="0"/>
              </a:rPr>
              <a:t>Variável Financeira</a:t>
            </a:r>
          </a:p>
        </p:txBody>
      </p:sp>
      <p:sp>
        <p:nvSpPr>
          <p:cNvPr id="20" name="Retângulo de cantos arredondados 19"/>
          <p:cNvSpPr>
            <a:spLocks noChangeArrowheads="1"/>
          </p:cNvSpPr>
          <p:nvPr/>
        </p:nvSpPr>
        <p:spPr bwMode="auto">
          <a:xfrm>
            <a:off x="199993" y="2430622"/>
            <a:ext cx="1225354" cy="492481"/>
          </a:xfrm>
          <a:prstGeom prst="roundRect">
            <a:avLst>
              <a:gd name="adj" fmla="val 16667"/>
            </a:avLst>
          </a:prstGeom>
          <a:solidFill>
            <a:srgbClr val="C00000">
              <a:alpha val="79999"/>
            </a:srgbClr>
          </a:solidFill>
          <a:ln w="0" algn="ctr">
            <a:noFill/>
            <a:round/>
            <a:headEnd/>
            <a:tailEnd/>
          </a:ln>
        </p:spPr>
        <p:txBody>
          <a:bodyPr lIns="85588" tIns="42794" rIns="85588" bIns="42794" anchor="ctr"/>
          <a:lstStyle/>
          <a:p>
            <a:pPr algn="ctr" defTabSz="855878"/>
            <a:r>
              <a:rPr lang="pt-BR" sz="1300" b="1" dirty="0">
                <a:solidFill>
                  <a:srgbClr val="FFC000"/>
                </a:solidFill>
                <a:cs typeface="Times New Roman" pitchFamily="18" charset="0"/>
              </a:rPr>
              <a:t>Variável Financeira</a:t>
            </a:r>
          </a:p>
        </p:txBody>
      </p:sp>
      <p:sp>
        <p:nvSpPr>
          <p:cNvPr id="17" name="Retângulo de cantos arredondados 16"/>
          <p:cNvSpPr>
            <a:spLocks noChangeArrowheads="1"/>
          </p:cNvSpPr>
          <p:nvPr/>
        </p:nvSpPr>
        <p:spPr bwMode="auto">
          <a:xfrm>
            <a:off x="5002998" y="1455675"/>
            <a:ext cx="1223767" cy="492481"/>
          </a:xfrm>
          <a:prstGeom prst="roundRect">
            <a:avLst>
              <a:gd name="adj" fmla="val 16667"/>
            </a:avLst>
          </a:prstGeom>
          <a:solidFill>
            <a:srgbClr val="FFC000">
              <a:alpha val="79999"/>
            </a:srgbClr>
          </a:solidFill>
          <a:ln w="0" algn="ctr">
            <a:noFill/>
            <a:round/>
            <a:headEnd/>
            <a:tailEnd/>
          </a:ln>
        </p:spPr>
        <p:txBody>
          <a:bodyPr lIns="85588" tIns="42794" rIns="85588" bIns="42794" anchor="ctr"/>
          <a:lstStyle/>
          <a:p>
            <a:pPr algn="ctr" defTabSz="855878"/>
            <a:r>
              <a:rPr lang="pt-BR" sz="1300" b="1" dirty="0">
                <a:solidFill>
                  <a:srgbClr val="C00000"/>
                </a:solidFill>
                <a:cs typeface="Times New Roman" pitchFamily="18" charset="0"/>
              </a:rPr>
              <a:t>Variável Física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6176940" y="620688"/>
            <a:ext cx="2664491" cy="2302415"/>
          </a:xfrm>
          <a:prstGeom prst="rect">
            <a:avLst/>
          </a:prstGeom>
          <a:solidFill>
            <a:schemeClr val="bg1"/>
          </a:solidFill>
        </p:spPr>
        <p:txBody>
          <a:bodyPr wrap="square" lIns="85588" tIns="42794" rIns="85588" bIns="42794" rtlCol="0">
            <a:spAutoFit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680915" y="3675836"/>
            <a:ext cx="2663869" cy="2302415"/>
          </a:xfrm>
          <a:prstGeom prst="rect">
            <a:avLst/>
          </a:prstGeom>
          <a:solidFill>
            <a:schemeClr val="bg1"/>
          </a:solidFill>
        </p:spPr>
        <p:txBody>
          <a:bodyPr wrap="square" lIns="85588" tIns="42794" rIns="85588" bIns="42794" rtlCol="0">
            <a:spAutoFit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3441074" y="4562152"/>
            <a:ext cx="2663869" cy="2302415"/>
          </a:xfrm>
          <a:prstGeom prst="rect">
            <a:avLst/>
          </a:prstGeom>
          <a:solidFill>
            <a:schemeClr val="bg1"/>
          </a:solidFill>
        </p:spPr>
        <p:txBody>
          <a:bodyPr wrap="square" lIns="85588" tIns="42794" rIns="85588" bIns="42794" rtlCol="0">
            <a:spAutoFit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4866248" y="4416342"/>
            <a:ext cx="5039752" cy="17791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5588" tIns="42794" rIns="85588" bIns="42794">
            <a:spAutoFit/>
          </a:bodyPr>
          <a:lstStyle/>
          <a:p>
            <a:pPr algn="ctr"/>
            <a:r>
              <a:rPr lang="pt-BR" sz="2200" b="1" dirty="0" smtClean="0">
                <a:solidFill>
                  <a:schemeClr val="accent2">
                    <a:lumMod val="75000"/>
                  </a:schemeClr>
                </a:solidFill>
              </a:rPr>
              <a:t>Informação de custos permite a avaliação da aplicação dos recursos públicos possibilitando a COMPARABILIDADE na aplicação dos recursos.</a:t>
            </a:r>
            <a:endParaRPr lang="pt-BR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88504" y="44624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Operacional 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kern="0" dirty="0" smtClean="0">
                <a:solidFill>
                  <a:schemeClr val="bg1"/>
                </a:solidFill>
                <a:latin typeface="Arial"/>
              </a:rPr>
              <a:t>Informação de Custos  aplicada ao Setor Público</a:t>
            </a:r>
            <a:endParaRPr lang="pt-BR" sz="2400" b="1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" name="Retângulo 4"/>
          <p:cNvSpPr/>
          <p:nvPr/>
        </p:nvSpPr>
        <p:spPr bwMode="auto">
          <a:xfrm>
            <a:off x="1568948" y="782052"/>
            <a:ext cx="4824412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tx1"/>
                </a:solidFill>
                <a:cs typeface="Times New Roman" pitchFamily="18" charset="0"/>
              </a:rPr>
              <a:t>ETAPAS</a:t>
            </a:r>
          </a:p>
        </p:txBody>
      </p:sp>
      <p:sp>
        <p:nvSpPr>
          <p:cNvPr id="6" name="Retângulo 5"/>
          <p:cNvSpPr/>
          <p:nvPr/>
        </p:nvSpPr>
        <p:spPr bwMode="auto">
          <a:xfrm>
            <a:off x="1568948" y="1285289"/>
            <a:ext cx="4824412" cy="165735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400" dirty="0">
                <a:solidFill>
                  <a:schemeClr val="tx1"/>
                </a:solidFill>
                <a:cs typeface="Times New Roman" pitchFamily="18" charset="0"/>
              </a:rPr>
              <a:t>SIC VALIDADO</a:t>
            </a:r>
          </a:p>
        </p:txBody>
      </p:sp>
      <p:sp>
        <p:nvSpPr>
          <p:cNvPr id="7" name="Retângulo 6"/>
          <p:cNvSpPr/>
          <p:nvPr/>
        </p:nvSpPr>
        <p:spPr bwMode="auto">
          <a:xfrm>
            <a:off x="1568948" y="2942639"/>
            <a:ext cx="4824412" cy="1655763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100" dirty="0">
                <a:solidFill>
                  <a:schemeClr val="tx1"/>
                </a:solidFill>
                <a:cs typeface="Times New Roman" pitchFamily="18" charset="0"/>
              </a:rPr>
              <a:t>MARCA</a:t>
            </a:r>
          </a:p>
          <a:p>
            <a:pPr algn="ctr" defTabSz="914400">
              <a:defRPr/>
            </a:pPr>
            <a:endParaRPr lang="pt-BR" sz="11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100" dirty="0">
                <a:solidFill>
                  <a:schemeClr val="tx1"/>
                </a:solidFill>
                <a:cs typeface="Times New Roman" pitchFamily="18" charset="0"/>
              </a:rPr>
              <a:t>CONSTITUIÇÃO DA SETORIAL DE CUSTOS</a:t>
            </a:r>
          </a:p>
          <a:p>
            <a:pPr algn="ctr" defTabSz="914400">
              <a:defRPr/>
            </a:pPr>
            <a:endParaRPr lang="pt-BR" sz="11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100" dirty="0">
                <a:solidFill>
                  <a:schemeClr val="tx1"/>
                </a:solidFill>
                <a:cs typeface="Times New Roman" pitchFamily="18" charset="0"/>
              </a:rPr>
              <a:t>CAPACITAÇÃO BÁSICA</a:t>
            </a:r>
          </a:p>
          <a:p>
            <a:pPr algn="ctr" defTabSz="914400">
              <a:defRPr/>
            </a:pPr>
            <a:endParaRPr lang="pt-BR" sz="11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100" dirty="0">
                <a:solidFill>
                  <a:schemeClr val="tx1"/>
                </a:solidFill>
                <a:cs typeface="Times New Roman" pitchFamily="18" charset="0"/>
              </a:rPr>
              <a:t>RELATÓRIOS MENSAIS</a:t>
            </a:r>
          </a:p>
          <a:p>
            <a:pPr algn="ctr" defTabSz="914400">
              <a:defRPr/>
            </a:pPr>
            <a:endParaRPr lang="pt-BR" sz="11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100" dirty="0">
                <a:solidFill>
                  <a:schemeClr val="tx1"/>
                </a:solidFill>
                <a:cs typeface="Times New Roman" pitchFamily="18" charset="0"/>
              </a:rPr>
              <a:t>CONSISTÊNCIA DOS DADOS</a:t>
            </a:r>
          </a:p>
        </p:txBody>
      </p:sp>
      <p:sp>
        <p:nvSpPr>
          <p:cNvPr id="8" name="Retângulo 7"/>
          <p:cNvSpPr/>
          <p:nvPr/>
        </p:nvSpPr>
        <p:spPr bwMode="auto">
          <a:xfrm>
            <a:off x="703760" y="782052"/>
            <a:ext cx="865188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tx1"/>
                </a:solidFill>
                <a:cs typeface="Times New Roman" pitchFamily="18" charset="0"/>
              </a:rPr>
              <a:t>FASE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704232" y="1285860"/>
            <a:ext cx="864096" cy="165618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VALIDAÇÃO</a:t>
            </a:r>
          </a:p>
        </p:txBody>
      </p:sp>
      <p:sp>
        <p:nvSpPr>
          <p:cNvPr id="10" name="Retângulo 9"/>
          <p:cNvSpPr/>
          <p:nvPr/>
        </p:nvSpPr>
        <p:spPr bwMode="auto">
          <a:xfrm>
            <a:off x="704232" y="2942044"/>
            <a:ext cx="864096" cy="1656184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tx1"/>
                </a:solidFill>
                <a:cs typeface="Times New Roman" pitchFamily="18" charset="0"/>
              </a:rPr>
              <a:t>CONSOLIDAÇÃO</a:t>
            </a:r>
          </a:p>
        </p:txBody>
      </p:sp>
      <p:sp>
        <p:nvSpPr>
          <p:cNvPr id="11" name="Retângulo 10"/>
          <p:cNvSpPr/>
          <p:nvPr/>
        </p:nvSpPr>
        <p:spPr bwMode="auto">
          <a:xfrm>
            <a:off x="704232" y="4598228"/>
            <a:ext cx="864096" cy="1656184"/>
          </a:xfrm>
          <a:prstGeom prst="rect">
            <a:avLst/>
          </a:prstGeom>
          <a:solidFill>
            <a:srgbClr val="ADF1B0"/>
          </a:solidFill>
          <a:ln>
            <a:solidFill>
              <a:srgbClr val="ADF1B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EVOLUÇÃO</a:t>
            </a:r>
          </a:p>
        </p:txBody>
      </p:sp>
      <p:sp>
        <p:nvSpPr>
          <p:cNvPr id="12" name="Retângulo 11"/>
          <p:cNvSpPr/>
          <p:nvPr/>
        </p:nvSpPr>
        <p:spPr bwMode="auto">
          <a:xfrm>
            <a:off x="6393360" y="782052"/>
            <a:ext cx="8636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tx1"/>
                </a:solidFill>
                <a:cs typeface="Times New Roman" pitchFamily="18" charset="0"/>
              </a:rPr>
              <a:t>SIC</a:t>
            </a:r>
          </a:p>
        </p:txBody>
      </p:sp>
      <p:sp>
        <p:nvSpPr>
          <p:cNvPr id="13" name="Retângulo 12"/>
          <p:cNvSpPr/>
          <p:nvPr/>
        </p:nvSpPr>
        <p:spPr bwMode="auto">
          <a:xfrm>
            <a:off x="6392864" y="1285860"/>
            <a:ext cx="864096" cy="165618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0" rev="1920000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Fase 01</a:t>
            </a:r>
          </a:p>
        </p:txBody>
      </p:sp>
      <p:sp>
        <p:nvSpPr>
          <p:cNvPr id="14" name="Retângulo 13"/>
          <p:cNvSpPr/>
          <p:nvPr/>
        </p:nvSpPr>
        <p:spPr bwMode="auto">
          <a:xfrm>
            <a:off x="6392864" y="2942044"/>
            <a:ext cx="864096" cy="1656184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0" rev="1920000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Fase 02</a:t>
            </a:r>
          </a:p>
        </p:txBody>
      </p:sp>
      <p:sp>
        <p:nvSpPr>
          <p:cNvPr id="15" name="Retângulo 14"/>
          <p:cNvSpPr/>
          <p:nvPr/>
        </p:nvSpPr>
        <p:spPr bwMode="auto">
          <a:xfrm>
            <a:off x="6392864" y="4598228"/>
            <a:ext cx="864096" cy="1656184"/>
          </a:xfrm>
          <a:prstGeom prst="rect">
            <a:avLst/>
          </a:prstGeom>
          <a:solidFill>
            <a:srgbClr val="ADF1B0"/>
          </a:solidFill>
          <a:ln>
            <a:solidFill>
              <a:srgbClr val="ADF1B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0" rev="1920000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Fase 03</a:t>
            </a:r>
          </a:p>
        </p:txBody>
      </p:sp>
      <p:sp>
        <p:nvSpPr>
          <p:cNvPr id="16" name="Retângulo 15"/>
          <p:cNvSpPr/>
          <p:nvPr/>
        </p:nvSpPr>
        <p:spPr bwMode="auto">
          <a:xfrm>
            <a:off x="7256960" y="782052"/>
            <a:ext cx="1871663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400" b="1" dirty="0">
                <a:solidFill>
                  <a:schemeClr val="tx1"/>
                </a:solidFill>
                <a:cs typeface="Times New Roman" pitchFamily="18" charset="0"/>
              </a:rPr>
              <a:t>METODOLOGIA DO TRABALHO  </a:t>
            </a:r>
          </a:p>
        </p:txBody>
      </p:sp>
      <p:sp>
        <p:nvSpPr>
          <p:cNvPr id="17" name="Retângulo 16"/>
          <p:cNvSpPr/>
          <p:nvPr/>
        </p:nvSpPr>
        <p:spPr bwMode="auto">
          <a:xfrm>
            <a:off x="7256960" y="1285860"/>
            <a:ext cx="1872208" cy="3312368"/>
          </a:xfrm>
          <a:prstGeom prst="rect">
            <a:avLst/>
          </a:prstGeom>
          <a:solidFill>
            <a:srgbClr val="F8A4AA"/>
          </a:solidFill>
          <a:ln>
            <a:solidFill>
              <a:srgbClr val="F8A4A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Visitas Estratégicas + Reuniões Técnicas</a:t>
            </a:r>
          </a:p>
        </p:txBody>
      </p:sp>
      <p:sp>
        <p:nvSpPr>
          <p:cNvPr id="18" name="Retângulo 17"/>
          <p:cNvSpPr/>
          <p:nvPr/>
        </p:nvSpPr>
        <p:spPr bwMode="auto">
          <a:xfrm>
            <a:off x="7256960" y="4598228"/>
            <a:ext cx="1872208" cy="1656184"/>
          </a:xfrm>
          <a:prstGeom prst="rect">
            <a:avLst/>
          </a:prstGeom>
          <a:solidFill>
            <a:srgbClr val="F2D6FA"/>
          </a:solidFill>
          <a:ln>
            <a:solidFill>
              <a:srgbClr val="F2D6F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anchor="ctr"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defTabSz="914400">
              <a:defRPr/>
            </a:pPr>
            <a:r>
              <a:rPr lang="pt-BR" b="1" dirty="0">
                <a:solidFill>
                  <a:schemeClr val="tx1"/>
                </a:solidFill>
                <a:cs typeface="Times New Roman" pitchFamily="18" charset="0"/>
              </a:rPr>
              <a:t>Grupos de trabalho + Reuniões Técnicas</a:t>
            </a:r>
          </a:p>
        </p:txBody>
      </p:sp>
      <p:sp>
        <p:nvSpPr>
          <p:cNvPr id="19" name="Retângulo 18"/>
          <p:cNvSpPr/>
          <p:nvPr/>
        </p:nvSpPr>
        <p:spPr bwMode="auto">
          <a:xfrm>
            <a:off x="1568948" y="4598402"/>
            <a:ext cx="4824412" cy="1655762"/>
          </a:xfrm>
          <a:prstGeom prst="rect">
            <a:avLst/>
          </a:prstGeom>
          <a:solidFill>
            <a:srgbClr val="ADF1B0"/>
          </a:solidFill>
          <a:ln>
            <a:solidFill>
              <a:srgbClr val="ADF1B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pt-BR" sz="1200" dirty="0">
                <a:solidFill>
                  <a:schemeClr val="tx1"/>
                </a:solidFill>
                <a:cs typeface="Times New Roman" pitchFamily="18" charset="0"/>
              </a:rPr>
              <a:t>TREINAMENTO AVANÇADO</a:t>
            </a:r>
          </a:p>
          <a:p>
            <a:pPr algn="ctr" defTabSz="914400">
              <a:defRPr/>
            </a:pPr>
            <a:endParaRPr lang="pt-BR" sz="12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200" dirty="0">
                <a:solidFill>
                  <a:schemeClr val="tx1"/>
                </a:solidFill>
                <a:cs typeface="Times New Roman" pitchFamily="18" charset="0"/>
              </a:rPr>
              <a:t>CENTRO DE CUSTOS </a:t>
            </a:r>
          </a:p>
          <a:p>
            <a:pPr algn="ctr" defTabSz="914400">
              <a:defRPr/>
            </a:pPr>
            <a:endParaRPr lang="pt-BR" sz="12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200" dirty="0">
                <a:solidFill>
                  <a:schemeClr val="tx1"/>
                </a:solidFill>
                <a:cs typeface="Times New Roman" pitchFamily="18" charset="0"/>
              </a:rPr>
              <a:t>INDICADORES</a:t>
            </a:r>
          </a:p>
          <a:p>
            <a:pPr algn="ctr" defTabSz="914400">
              <a:defRPr/>
            </a:pPr>
            <a:endParaRPr lang="pt-BR" sz="12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defTabSz="914400">
              <a:defRPr/>
            </a:pPr>
            <a:r>
              <a:rPr lang="pt-BR" sz="1200" dirty="0">
                <a:solidFill>
                  <a:schemeClr val="tx1"/>
                </a:solidFill>
                <a:cs typeface="Times New Roman" pitchFamily="18" charset="0"/>
              </a:rPr>
              <a:t>REFINAMENTO METODOLÓGICO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16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Informação de Custos  aplicada ao Setor Público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560512" y="2738984"/>
            <a:ext cx="8640613" cy="2808288"/>
            <a:chOff x="1065362" y="3425825"/>
            <a:chExt cx="8640613" cy="2808288"/>
          </a:xfrm>
        </p:grpSpPr>
        <p:sp>
          <p:nvSpPr>
            <p:cNvPr id="8" name="Retângulo 7"/>
            <p:cNvSpPr/>
            <p:nvPr/>
          </p:nvSpPr>
          <p:spPr bwMode="auto">
            <a:xfrm rot="5400000">
              <a:off x="1533414" y="3605250"/>
              <a:ext cx="1440160" cy="2376264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5">
                  <a:lumMod val="9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anchor="ctr">
              <a:scene3d>
                <a:camera prst="orthographicFront">
                  <a:rot lat="0" lon="600000" rev="0"/>
                </a:camera>
                <a:lightRig rig="threePt" dir="t"/>
              </a:scene3d>
            </a:bodyPr>
            <a:lstStyle/>
            <a:p>
              <a:pPr algn="ctr" defTabSz="914400">
                <a:defRPr/>
              </a:pPr>
              <a:r>
                <a:rPr lang="pt-BR" sz="2000" b="1" dirty="0">
                  <a:solidFill>
                    <a:schemeClr val="tx1"/>
                  </a:solidFill>
                  <a:cs typeface="Times New Roman" pitchFamily="18" charset="0"/>
                </a:rPr>
                <a:t>VALIDAÇÃO</a:t>
              </a:r>
            </a:p>
          </p:txBody>
        </p:sp>
        <p:sp>
          <p:nvSpPr>
            <p:cNvPr id="9" name="Retângulo 8"/>
            <p:cNvSpPr/>
            <p:nvPr/>
          </p:nvSpPr>
          <p:spPr bwMode="auto">
            <a:xfrm rot="5400000">
              <a:off x="5925903" y="3821277"/>
              <a:ext cx="1440159" cy="1944216"/>
            </a:xfrm>
            <a:prstGeom prst="rect">
              <a:avLst/>
            </a:prstGeom>
            <a:solidFill>
              <a:srgbClr val="ADF1B0"/>
            </a:solidFill>
            <a:ln>
              <a:solidFill>
                <a:srgbClr val="ADF1B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anchor="ctr">
              <a:scene3d>
                <a:camera prst="orthographicFront">
                  <a:rot lat="0" lon="600000" rev="0"/>
                </a:camera>
                <a:lightRig rig="threePt" dir="t"/>
              </a:scene3d>
            </a:bodyPr>
            <a:lstStyle/>
            <a:p>
              <a:pPr algn="ctr" defTabSz="914400">
                <a:defRPr/>
              </a:pPr>
              <a:r>
                <a:rPr lang="pt-BR" sz="2000" b="1" dirty="0">
                  <a:solidFill>
                    <a:schemeClr val="tx1"/>
                  </a:solidFill>
                  <a:cs typeface="Times New Roman" pitchFamily="18" charset="0"/>
                </a:rPr>
                <a:t>EVOLUÇÃO</a:t>
              </a:r>
            </a:p>
          </p:txBody>
        </p:sp>
        <p:sp>
          <p:nvSpPr>
            <p:cNvPr id="10" name="Retângulo 9"/>
            <p:cNvSpPr/>
            <p:nvPr/>
          </p:nvSpPr>
          <p:spPr bwMode="auto">
            <a:xfrm rot="5400000">
              <a:off x="3837670" y="3677258"/>
              <a:ext cx="1440160" cy="2232248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anchor="ctr">
              <a:scene3d>
                <a:camera prst="orthographicFront">
                  <a:rot lat="0" lon="600000" rev="0"/>
                </a:camera>
                <a:lightRig rig="threePt" dir="t"/>
              </a:scene3d>
            </a:bodyPr>
            <a:lstStyle/>
            <a:p>
              <a:pPr algn="ctr" defTabSz="914400">
                <a:defRPr/>
              </a:pPr>
              <a:r>
                <a:rPr lang="pt-BR" sz="2000" b="1" dirty="0">
                  <a:solidFill>
                    <a:schemeClr val="tx1"/>
                  </a:solidFill>
                  <a:cs typeface="Times New Roman" pitchFamily="18" charset="0"/>
                </a:rPr>
                <a:t>CONSOLIDAÇÃO</a:t>
              </a:r>
            </a:p>
          </p:txBody>
        </p:sp>
        <p:sp>
          <p:nvSpPr>
            <p:cNvPr id="11" name="Seta para a direita 23"/>
            <p:cNvSpPr>
              <a:spLocks noChangeArrowheads="1"/>
            </p:cNvSpPr>
            <p:nvPr/>
          </p:nvSpPr>
          <p:spPr bwMode="auto">
            <a:xfrm>
              <a:off x="7618413" y="3425825"/>
              <a:ext cx="2087562" cy="280828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anchor="ctr">
              <a:flatTx/>
            </a:bodyPr>
            <a:lstStyle/>
            <a:p>
              <a:pPr algn="ctr" defTabSz="914400">
                <a:buFontTx/>
                <a:buChar char="•"/>
              </a:pPr>
              <a:endParaRPr lang="pt-BR" sz="1800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</p:grp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936776" y="1844824"/>
            <a:ext cx="32487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5400" b="1" kern="0" dirty="0" smtClean="0">
                <a:latin typeface="Arial"/>
              </a:rPr>
              <a:t>E</a:t>
            </a:r>
            <a:r>
              <a:rPr kumimoji="0" lang="pt-BR" sz="5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tapas</a:t>
            </a:r>
            <a:endParaRPr kumimoji="0" lang="pt-BR" sz="5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17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kern="0" dirty="0" smtClean="0">
                <a:solidFill>
                  <a:schemeClr val="bg1"/>
                </a:solidFill>
                <a:latin typeface="Arial"/>
              </a:rPr>
              <a:t>Desafios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46100" y="1429526"/>
            <a:ext cx="8902700" cy="500136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000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MELHORIA DA GESTÃO - DESAFIO DO SISTEMA ORÇAMENTÁRIO</a:t>
            </a: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endParaRPr lang="pt-BR" sz="2200" dirty="0" smtClean="0">
              <a:solidFill>
                <a:srgbClr val="00206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Apesar </a:t>
            </a:r>
            <a:r>
              <a:rPr lang="pt-BR" sz="220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do programa de apoio administrativo colaborar para a consecução dos objetivos dos programas </a:t>
            </a:r>
            <a:r>
              <a:rPr lang="pt-BR" sz="2200" dirty="0" err="1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finalísticos</a:t>
            </a:r>
            <a:r>
              <a:rPr lang="pt-BR" sz="220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ou de gestão de políticas públicas e demais programas, suas despesas, até o momento, não são associadas a esses programas. Em decorrência, não é possível se ter conhecimento de quanto de recurso foi consumido para se atingir os resultados dos programas </a:t>
            </a:r>
            <a:r>
              <a:rPr lang="pt-BR" sz="2200" dirty="0" err="1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finalísticos</a:t>
            </a:r>
            <a:r>
              <a:rPr lang="pt-BR" sz="220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ou de gestão.</a:t>
            </a:r>
          </a:p>
          <a:p>
            <a:pPr algn="ctr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b="1" dirty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ORÇAMENTO: INSUMO PARA CUSTOS</a:t>
            </a:r>
          </a:p>
          <a:p>
            <a:pPr algn="ctr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b="1" dirty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CUSTOS: INSUMO PARA O ORÇAMENTO</a:t>
            </a: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endParaRPr lang="pt-BR" sz="2200" b="1" dirty="0">
              <a:solidFill>
                <a:schemeClr val="accent2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18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Desafios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45282" y="1146478"/>
            <a:ext cx="92890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000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MELHORIA DA GESTÃO - DESAFIO DO REGIME CONTÁBIL</a:t>
            </a: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Os custos na Administração Pública são representados tanto por fatos resultantes como independentes da execução orçamentária. </a:t>
            </a:r>
          </a:p>
          <a:p>
            <a:pPr algn="ctr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b="1" dirty="0" smtClean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NECESSIDADE DE AJUSTES EM ROTINAS CONTÁBEIS</a:t>
            </a: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endParaRPr lang="pt-BR" sz="2200" b="1" dirty="0" smtClean="0">
              <a:solidFill>
                <a:schemeClr val="accent2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000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MELHORIA DA GESTÃO - DESAFIO DA ALOCAÇÃO</a:t>
            </a:r>
            <a:endParaRPr lang="pt-BR" sz="2000" dirty="0" smtClean="0">
              <a:solidFill>
                <a:srgbClr val="00206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Esse problema decorre da existência dos denominados custos comuns, ou seja, custos que guardam uma relação com mais de um objeto de custo. Em algumas situações específicas, como é o caso dos denominados custos conjuntos, não existe um critério de alocação que possa ser considerado plenamente defensável.</a:t>
            </a:r>
          </a:p>
          <a:p>
            <a:pPr algn="ctr" defTabSz="914400">
              <a:spcBef>
                <a:spcPct val="50000"/>
              </a:spcBef>
              <a:buFont typeface="Wingdings" pitchFamily="2" charset="2"/>
              <a:buNone/>
            </a:pPr>
            <a:r>
              <a:rPr lang="pt-BR" sz="2200" b="1" dirty="0" smtClean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O SISTEMA DEVE SER VERSÁTIL E PERMITIR O USO DE DIVERSOS CRITÉRIOS DE ALOCAÇÃO</a:t>
            </a:r>
            <a:endParaRPr lang="pt-BR" sz="2200" b="1" dirty="0">
              <a:solidFill>
                <a:srgbClr val="00B05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66654" y="1124744"/>
            <a:ext cx="9501254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3600" dirty="0" smtClean="0"/>
              <a:t> </a:t>
            </a:r>
            <a:r>
              <a:rPr lang="pt-PT" sz="2800" dirty="0" smtClean="0"/>
              <a:t>A  informação contábil-financeira  para ser </a:t>
            </a:r>
            <a:r>
              <a:rPr lang="pt-PT" sz="3600" dirty="0" smtClean="0"/>
              <a:t>útil </a:t>
            </a:r>
            <a:r>
              <a:rPr lang="pt-PT" sz="2800" dirty="0" smtClean="0"/>
              <a:t>precisa ser representar com  </a:t>
            </a:r>
            <a:r>
              <a:rPr lang="pt-PT" sz="4000" i="1" dirty="0" smtClean="0">
                <a:solidFill>
                  <a:srgbClr val="FF0000"/>
                </a:solidFill>
              </a:rPr>
              <a:t>fidedignidade</a:t>
            </a:r>
            <a:r>
              <a:rPr lang="pt-PT" sz="2800" dirty="0" smtClean="0"/>
              <a:t> o que se propõe a representar. </a:t>
            </a:r>
          </a:p>
          <a:p>
            <a:pPr algn="just"/>
            <a:endParaRPr lang="pt-PT" sz="2800" dirty="0" smtClean="0"/>
          </a:p>
          <a:p>
            <a:pPr algn="just"/>
            <a:r>
              <a:rPr lang="pt-PT" sz="2800" dirty="0" smtClean="0"/>
              <a:t>É IMPRESCINDÍVEL que a informação contábil-financeira  de CUSTOS seja  </a:t>
            </a:r>
            <a:r>
              <a:rPr lang="pt-PT" sz="4000" i="1" dirty="0" smtClean="0">
                <a:solidFill>
                  <a:srgbClr val="FF0000"/>
                </a:solidFill>
              </a:rPr>
              <a:t>comparável</a:t>
            </a:r>
            <a:r>
              <a:rPr lang="pt-PT" sz="2800" dirty="0" smtClean="0"/>
              <a:t>, </a:t>
            </a:r>
            <a:r>
              <a:rPr lang="pt-PT" sz="2800" dirty="0" smtClean="0">
                <a:solidFill>
                  <a:schemeClr val="accent1">
                    <a:lumMod val="75000"/>
                  </a:schemeClr>
                </a:solidFill>
              </a:rPr>
              <a:t>verificável, tempestiva e compreensível.</a:t>
            </a:r>
          </a:p>
          <a:p>
            <a:pPr algn="just"/>
            <a:endParaRPr lang="pt-PT" sz="2800" dirty="0" smtClean="0"/>
          </a:p>
          <a:p>
            <a:pPr algn="just"/>
            <a:endParaRPr lang="pt-PT" sz="2800" dirty="0" smtClean="0"/>
          </a:p>
          <a:p>
            <a:pPr algn="just"/>
            <a:r>
              <a:rPr lang="pt-BR" sz="1050" dirty="0" smtClean="0"/>
              <a:t>Base: CFC N.º 1.374/11 - </a:t>
            </a:r>
            <a:r>
              <a:rPr lang="pt-PT" sz="1050" i="1" dirty="0" smtClean="0"/>
              <a:t>Dá nova redação à NBC TG </a:t>
            </a:r>
            <a:r>
              <a:rPr lang="pt-BR" sz="1050" i="1" dirty="0" smtClean="0"/>
              <a:t>ESTRUTURA CONCEITUAL – Estrutura Conceitual para Elaboração e Divulgação de Relatório </a:t>
            </a:r>
            <a:r>
              <a:rPr lang="pt-BR" sz="1050" i="1" dirty="0" err="1" smtClean="0"/>
              <a:t>Contábil-Financeiro</a:t>
            </a:r>
            <a:r>
              <a:rPr lang="pt-PT" sz="1050" i="1" dirty="0" smtClean="0"/>
              <a:t>.)</a:t>
            </a:r>
            <a:endParaRPr lang="pt-BR" sz="2400" dirty="0">
              <a:latin typeface="+mn-lt"/>
              <a:cs typeface="+mn-c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Desafios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2</a:t>
            </a:fld>
            <a:endParaRPr lang="pt-BR" dirty="0"/>
          </a:p>
        </p:txBody>
      </p:sp>
      <p:sp>
        <p:nvSpPr>
          <p:cNvPr id="7" name="Conector reto 3"/>
          <p:cNvSpPr/>
          <p:nvPr/>
        </p:nvSpPr>
        <p:spPr>
          <a:xfrm rot="4274505">
            <a:off x="4816579" y="3444687"/>
            <a:ext cx="1114317" cy="5191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125"/>
                </a:moveTo>
                <a:lnTo>
                  <a:pt x="1300295" y="28125"/>
                </a:lnTo>
              </a:path>
            </a:pathLst>
          </a:custGeom>
          <a:noFill/>
          <a:ln w="25400" cap="flat" cmpd="sng" algn="ctr">
            <a:solidFill>
              <a:srgbClr val="3333CC"/>
            </a:solidFill>
            <a:prstDash val="solid"/>
          </a:ln>
          <a:effectLst/>
        </p:spPr>
      </p:sp>
      <p:graphicFrame>
        <p:nvGraphicFramePr>
          <p:cNvPr id="8" name="Diagrama 7"/>
          <p:cNvGraphicFramePr/>
          <p:nvPr/>
        </p:nvGraphicFramePr>
        <p:xfrm>
          <a:off x="1115616" y="1340768"/>
          <a:ext cx="8692413" cy="5245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sz="2400" b="1" kern="0" dirty="0" smtClean="0">
                <a:solidFill>
                  <a:schemeClr val="bg1"/>
                </a:solidFill>
                <a:latin typeface="Arial"/>
              </a:rPr>
              <a:t>Estrutura Conceitual Metodológica de Custos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20</a:t>
            </a:fld>
            <a:endParaRPr lang="pt-BR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79512" y="692696"/>
            <a:ext cx="896448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C00000"/>
                </a:solidFill>
                <a:latin typeface="+mn-lt"/>
                <a:cs typeface="+mn-cs"/>
              </a:rPr>
              <a:t>RELATÓRIO – CUSTO TOTAL POR UNIDADE ADMINISTRATIVA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0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Grupo Semelhante de Unidade Administrativa            Período:  Mês/Ano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516216" y="3206968"/>
            <a:ext cx="2448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      =Valor Médio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$1.000.000,00</a:t>
            </a:r>
          </a:p>
        </p:txBody>
      </p:sp>
      <p:cxnSp>
        <p:nvCxnSpPr>
          <p:cNvPr id="6" name="Conector reto 5"/>
          <p:cNvCxnSpPr/>
          <p:nvPr/>
        </p:nvCxnSpPr>
        <p:spPr bwMode="auto">
          <a:xfrm>
            <a:off x="2195736" y="1898630"/>
            <a:ext cx="0" cy="3456384"/>
          </a:xfrm>
          <a:prstGeom prst="line">
            <a:avLst/>
          </a:prstGeom>
          <a:solidFill>
            <a:srgbClr val="3980D0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Conector reto 6"/>
          <p:cNvCxnSpPr/>
          <p:nvPr/>
        </p:nvCxnSpPr>
        <p:spPr bwMode="auto">
          <a:xfrm flipH="1">
            <a:off x="2195736" y="3554814"/>
            <a:ext cx="4392488" cy="8384"/>
          </a:xfrm>
          <a:prstGeom prst="line">
            <a:avLst/>
          </a:prstGeom>
          <a:solidFill>
            <a:srgbClr val="3980D0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51520" y="2794664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+$100.000,00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51520" y="2146592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+$200.000,00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67544" y="3914854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-$100.000,00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67544" y="4594864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-$200.000,00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843808" y="2258670"/>
            <a:ext cx="7200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dx2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6444208" y="2393394"/>
            <a:ext cx="2555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σ</a:t>
            </a:r>
            <a:r>
              <a:rPr lang="pt-BR" dirty="0" smtClean="0"/>
              <a:t> – Desvio padrão  </a:t>
            </a:r>
            <a:endParaRPr lang="pt-BR" dirty="0"/>
          </a:p>
        </p:txBody>
      </p:sp>
      <p:sp>
        <p:nvSpPr>
          <p:cNvPr id="15" name="Retângulo 14"/>
          <p:cNvSpPr/>
          <p:nvPr/>
        </p:nvSpPr>
        <p:spPr>
          <a:xfrm>
            <a:off x="6516216" y="4346902"/>
            <a:ext cx="2420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σ</a:t>
            </a:r>
            <a:r>
              <a:rPr lang="pt-BR" dirty="0" smtClean="0"/>
              <a:t> – Desvio padrão  </a:t>
            </a:r>
            <a:endParaRPr lang="pt-BR" dirty="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2411760" y="1826622"/>
            <a:ext cx="6480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203848" y="2114654"/>
            <a:ext cx="631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dx4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915816" y="2618710"/>
            <a:ext cx="631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dx3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3563888" y="2506632"/>
            <a:ext cx="631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dx5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779912" y="2114654"/>
            <a:ext cx="631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dx6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139952" y="2362616"/>
            <a:ext cx="6480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dx7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499992" y="2650648"/>
            <a:ext cx="703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dx8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004048" y="3154704"/>
            <a:ext cx="7920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dx9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2339752" y="3554814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dx11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491880" y="3986862"/>
            <a:ext cx="9361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dx12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2843808" y="4346902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dx13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635896" y="4418910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dx14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4427984" y="4346902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dx18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4644008" y="3914854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dx16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4067944" y="3482806"/>
            <a:ext cx="7920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dx17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3707904" y="4954904"/>
            <a:ext cx="9361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dx15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5220072" y="4378840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dx19</a:t>
            </a:r>
          </a:p>
        </p:txBody>
      </p:sp>
      <p:sp>
        <p:nvSpPr>
          <p:cNvPr id="34" name="Chave direita 33"/>
          <p:cNvSpPr/>
          <p:nvPr/>
        </p:nvSpPr>
        <p:spPr bwMode="auto">
          <a:xfrm>
            <a:off x="6156176" y="1754614"/>
            <a:ext cx="360040" cy="1656184"/>
          </a:xfrm>
          <a:prstGeom prst="rightBrace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t-BR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Chave direita 34"/>
          <p:cNvSpPr/>
          <p:nvPr/>
        </p:nvSpPr>
        <p:spPr bwMode="auto">
          <a:xfrm>
            <a:off x="6156176" y="3698830"/>
            <a:ext cx="360040" cy="1656184"/>
          </a:xfrm>
          <a:prstGeom prst="rightBrace">
            <a:avLst/>
          </a:prstGeom>
          <a:solidFill>
            <a:schemeClr val="tx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t-BR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7" name="Conector reto 36"/>
          <p:cNvCxnSpPr/>
          <p:nvPr/>
        </p:nvCxnSpPr>
        <p:spPr bwMode="auto">
          <a:xfrm>
            <a:off x="2339752" y="2546702"/>
            <a:ext cx="3888432" cy="0"/>
          </a:xfrm>
          <a:prstGeom prst="line">
            <a:avLst/>
          </a:prstGeom>
          <a:solidFill>
            <a:srgbClr val="3980D0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Conector reto 37"/>
          <p:cNvCxnSpPr/>
          <p:nvPr/>
        </p:nvCxnSpPr>
        <p:spPr bwMode="auto">
          <a:xfrm>
            <a:off x="2339752" y="4562926"/>
            <a:ext cx="3888432" cy="0"/>
          </a:xfrm>
          <a:prstGeom prst="line">
            <a:avLst/>
          </a:prstGeom>
          <a:solidFill>
            <a:srgbClr val="3980D0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223577"/>
            <a:ext cx="395474" cy="31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929952" y="86717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kern="0" dirty="0" smtClean="0">
                <a:solidFill>
                  <a:schemeClr val="bg1"/>
                </a:solidFill>
                <a:latin typeface="Arial"/>
              </a:rPr>
              <a:t>Análise de Eficiência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 com a informação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51" name="Grupo 50"/>
          <p:cNvGrpSpPr/>
          <p:nvPr/>
        </p:nvGrpSpPr>
        <p:grpSpPr>
          <a:xfrm>
            <a:off x="82996" y="5598099"/>
            <a:ext cx="9001000" cy="888667"/>
            <a:chOff x="35496" y="5514974"/>
            <a:chExt cx="9001000" cy="888667"/>
          </a:xfrm>
        </p:grpSpPr>
        <p:sp>
          <p:nvSpPr>
            <p:cNvPr id="45" name="Text Box 9"/>
            <p:cNvSpPr txBox="1">
              <a:spLocks noChangeArrowheads="1"/>
            </p:cNvSpPr>
            <p:nvPr/>
          </p:nvSpPr>
          <p:spPr bwMode="auto">
            <a:xfrm>
              <a:off x="35496" y="5592389"/>
              <a:ext cx="39604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dirty="0" smtClean="0">
                  <a:solidFill>
                    <a:schemeClr val="tx1">
                      <a:lumMod val="50000"/>
                    </a:schemeClr>
                  </a:solidFill>
                  <a:latin typeface="+mn-lt"/>
                  <a:cs typeface="+mn-cs"/>
                </a:rPr>
                <a:t>X = Unidade Administrativa específica </a:t>
              </a:r>
            </a:p>
          </p:txBody>
        </p:sp>
        <p:pic>
          <p:nvPicPr>
            <p:cNvPr id="46" name="Picture 2" descr="\operatorname{\sigma} = \sqrt{\operatorname{E}((X-\operatorname{E}(X))^2)} = \sqrt{\operatorname{E}(X^2) - (\operatorname{E}(X))^2}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64088" y="6044182"/>
              <a:ext cx="3672408" cy="222200"/>
            </a:xfrm>
            <a:prstGeom prst="rect">
              <a:avLst/>
            </a:prstGeom>
            <a:noFill/>
          </p:spPr>
        </p:pic>
        <p:pic>
          <p:nvPicPr>
            <p:cNvPr id="47" name="Picture 7" descr="\bar{x} = \frac{x_1 + x_2 + .. .. + x_n}{n} = {1 \over n} \sum_{i = 1}^n{x_i}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78438" y="5514974"/>
              <a:ext cx="2686050" cy="457200"/>
            </a:xfrm>
            <a:prstGeom prst="rect">
              <a:avLst/>
            </a:prstGeom>
            <a:noFill/>
          </p:spPr>
        </p:pic>
        <p:sp>
          <p:nvSpPr>
            <p:cNvPr id="48" name="Text Box 9"/>
            <p:cNvSpPr txBox="1">
              <a:spLocks noChangeArrowheads="1"/>
            </p:cNvSpPr>
            <p:nvPr/>
          </p:nvSpPr>
          <p:spPr bwMode="auto">
            <a:xfrm>
              <a:off x="35496" y="5880421"/>
              <a:ext cx="39604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dirty="0" smtClean="0">
                  <a:solidFill>
                    <a:schemeClr val="tx1">
                      <a:lumMod val="50000"/>
                    </a:schemeClr>
                  </a:solidFill>
                  <a:latin typeface="+mn-lt"/>
                  <a:cs typeface="+mn-cs"/>
                </a:rPr>
                <a:t>dx = Valor do </a:t>
              </a:r>
              <a:r>
                <a:rPr lang="pt-BR" sz="1400" u="sng" dirty="0" smtClean="0">
                  <a:solidFill>
                    <a:schemeClr val="tx1">
                      <a:lumMod val="50000"/>
                    </a:schemeClr>
                  </a:solidFill>
                  <a:latin typeface="+mn-lt"/>
                  <a:cs typeface="+mn-cs"/>
                </a:rPr>
                <a:t>desvio</a:t>
              </a:r>
              <a:r>
                <a:rPr lang="pt-BR" sz="1400" dirty="0" smtClean="0">
                  <a:solidFill>
                    <a:schemeClr val="tx1">
                      <a:lumMod val="50000"/>
                    </a:schemeClr>
                  </a:solidFill>
                  <a:latin typeface="+mn-lt"/>
                  <a:cs typeface="+mn-cs"/>
                </a:rPr>
                <a:t> de x em relação a média (      ) , representada por ( x -       )</a:t>
              </a:r>
            </a:p>
          </p:txBody>
        </p:sp>
        <p:pic>
          <p:nvPicPr>
            <p:cNvPr id="49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00765" y="6155361"/>
              <a:ext cx="251458" cy="201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41781" y="5966070"/>
              <a:ext cx="251458" cy="201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4DFA69-B234-4800-AC50-0B341FFE4C09}" type="slidenum">
              <a:rPr lang="pt-BR" smtClean="0"/>
              <a:pPr>
                <a:defRPr/>
              </a:pPr>
              <a:t>21</a:t>
            </a:fld>
            <a:endParaRPr lang="pt-BR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72481" y="837506"/>
            <a:ext cx="9432700" cy="719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pt-BR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Estágio Atual</a:t>
            </a:r>
            <a:r>
              <a:rPr kumimoji="0" lang="pt-BR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Contextualização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16496" y="1700808"/>
            <a:ext cx="9002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Guia interativo;</a:t>
            </a:r>
          </a:p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16496" y="2420888"/>
            <a:ext cx="92886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Cartilha;</a:t>
            </a:r>
          </a:p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16496" y="3068960"/>
            <a:ext cx="9288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SIC fase II: Tratamento de todas as contas correntes,  Incorporação do SIOP, Centro de Custos, Atualização da base de dados;</a:t>
            </a:r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16496" y="4265220"/>
            <a:ext cx="92886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Empresas que estão implementando sistemática de centro de custos: </a:t>
            </a: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CPRM</a:t>
            </a: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.</a:t>
            </a:r>
          </a:p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16496" y="5129316"/>
            <a:ext cx="92886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Início de trabalho de análise dos custos dos institutos ligados ao MS (p.ex.: INCA)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Contextualização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14" name="Gráfico 13"/>
          <p:cNvGraphicFramePr/>
          <p:nvPr/>
        </p:nvGraphicFramePr>
        <p:xfrm>
          <a:off x="523844" y="1071546"/>
          <a:ext cx="6335688" cy="3702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4521021" y="4601470"/>
          <a:ext cx="4520972" cy="1412139"/>
        </p:xfrm>
        <a:graphic>
          <a:graphicData uri="http://schemas.openxmlformats.org/drawingml/2006/table">
            <a:tbl>
              <a:tblPr/>
              <a:tblGrid>
                <a:gridCol w="1395894"/>
                <a:gridCol w="1019474"/>
                <a:gridCol w="1117499"/>
                <a:gridCol w="988105"/>
              </a:tblGrid>
              <a:tr h="21222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Executivo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Legislativo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Judiciário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SETORIAIS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COMITÊS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SEM POSICIONAMENTO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16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 PROCESSO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2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endParaRPr lang="pt-BR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Oficios Expedidos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Contextualização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5" name="Gráfico 4"/>
          <p:cNvGraphicFramePr/>
          <p:nvPr/>
        </p:nvGraphicFramePr>
        <p:xfrm>
          <a:off x="489219" y="713809"/>
          <a:ext cx="6749797" cy="371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5312982" y="4971723"/>
          <a:ext cx="3959806" cy="1056284"/>
        </p:xfrm>
        <a:graphic>
          <a:graphicData uri="http://schemas.openxmlformats.org/drawingml/2006/table">
            <a:tbl>
              <a:tblPr/>
              <a:tblGrid>
                <a:gridCol w="1668514"/>
                <a:gridCol w="2291292"/>
              </a:tblGrid>
              <a:tr h="21222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Executivo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SETORIAIS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R$                             532.972.789.591,50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COMITÊS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R$                                41.399.351.316,28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53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SEM POSICIONAMENTO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R$                             131.946.796.219,03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16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 PROCESSO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R$                             915.396.863.765,92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4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R$    1.621.715.800.892,73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Contextualização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86791" y="1916832"/>
            <a:ext cx="9219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Consolidar a implementação das setoriais de custos;</a:t>
            </a:r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488504" y="3277433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Portal;</a:t>
            </a:r>
            <a:r>
              <a:rPr lang="pt-BR" kern="0" dirty="0" smtClean="0">
                <a:solidFill>
                  <a:srgbClr val="333399"/>
                </a:solidFill>
                <a:latin typeface="Arial"/>
              </a:rPr>
              <a:t>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88504" y="4141529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III Congresso de Custos e Qualidade do Gasto Público; </a:t>
            </a:r>
            <a:endParaRPr lang="pt-BR" sz="24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88504" y="493361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Encontros com as setoriais; </a:t>
            </a:r>
            <a:endParaRPr lang="pt-BR" sz="2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88504" y="5725705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Melhoria da infraestrutura de TI (servidor exclusivo).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136576" y="972597"/>
            <a:ext cx="74168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sz="2800" b="1" i="1" kern="0" dirty="0" smtClean="0">
                <a:solidFill>
                  <a:srgbClr val="C00000"/>
                </a:solidFill>
                <a:latin typeface="Arial"/>
              </a:rPr>
              <a:t>Perspectivas para 2013</a:t>
            </a:r>
          </a:p>
          <a:p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88504" y="249289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Implantação do </a:t>
            </a:r>
            <a:r>
              <a:rPr lang="pt-BR" sz="2400" kern="0" dirty="0" err="1" smtClean="0">
                <a:solidFill>
                  <a:srgbClr val="333399"/>
                </a:solidFill>
                <a:latin typeface="Arial"/>
              </a:rPr>
              <a:t>Infrasig</a:t>
            </a:r>
            <a:r>
              <a:rPr lang="pt-BR" sz="2400" kern="0" dirty="0" smtClean="0">
                <a:solidFill>
                  <a:srgbClr val="333399"/>
                </a:solidFill>
                <a:latin typeface="Arial"/>
              </a:rPr>
              <a:t> nas seccionais de custos;</a:t>
            </a:r>
            <a:r>
              <a:rPr lang="pt-BR" kern="0" dirty="0" smtClean="0">
                <a:solidFill>
                  <a:srgbClr val="333399"/>
                </a:solidFill>
                <a:latin typeface="Arial"/>
              </a:rPr>
              <a:t>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25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Sistema de Informação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70603"/>
            <a:ext cx="9849544" cy="614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99060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Sistema de Informação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19987"/>
            <a:ext cx="9680576" cy="463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Relatório  do Sistema de Informação de Custos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Conclusões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309563" y="760934"/>
            <a:ext cx="9180735" cy="439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i="1" dirty="0" smtClean="0">
                <a:solidFill>
                  <a:srgbClr val="002060"/>
                </a:solidFill>
              </a:rPr>
              <a:t>A estratégia do Gradualismo mostrou-se bem sucedida;</a:t>
            </a:r>
          </a:p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i="1" dirty="0" smtClean="0">
                <a:solidFill>
                  <a:srgbClr val="002060"/>
                </a:solidFill>
              </a:rPr>
              <a:t>A flexibilidade do Data Warehouse permitiu uma ferramenta compatível com a heterogeneidade dos órgãos tanto do Executivo quanto do Legislativo e do Judiciário;</a:t>
            </a:r>
          </a:p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i="1" dirty="0" smtClean="0">
                <a:solidFill>
                  <a:srgbClr val="002060"/>
                </a:solidFill>
              </a:rPr>
              <a:t>A formalização das setoriais de custos permite contato direto com os servidores envolvidos com o SIC;</a:t>
            </a:r>
          </a:p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i="1" dirty="0" smtClean="0">
                <a:solidFill>
                  <a:srgbClr val="002060"/>
                </a:solidFill>
              </a:rPr>
              <a:t>O foco inicial na Administração Direta favoreceu o gradualismo;</a:t>
            </a:r>
          </a:p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i="1" dirty="0" smtClean="0">
                <a:solidFill>
                  <a:srgbClr val="002060"/>
                </a:solidFill>
              </a:rPr>
              <a:t>O refinamento </a:t>
            </a:r>
            <a:r>
              <a:rPr lang="pt-BR" sz="2200" i="1" dirty="0" err="1" smtClean="0">
                <a:solidFill>
                  <a:srgbClr val="002060"/>
                </a:solidFill>
              </a:rPr>
              <a:t>metodólogico</a:t>
            </a:r>
            <a:r>
              <a:rPr lang="pt-BR" sz="2200" i="1" dirty="0" smtClean="0">
                <a:solidFill>
                  <a:srgbClr val="002060"/>
                </a:solidFill>
              </a:rPr>
              <a:t> é um processo contínuo;</a:t>
            </a:r>
          </a:p>
          <a:p>
            <a:pPr marL="342900" indent="-342900" algn="just" defTabSz="914400" eaLnBrk="0" hangingPunct="0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Dimensão </a:t>
            </a:r>
            <a:r>
              <a:rPr lang="pt-BR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Cultural </a:t>
            </a:r>
            <a:r>
              <a:rPr lang="pt-BR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ainda se mostra como desafio a ser vencido.</a:t>
            </a:r>
            <a:endParaRPr lang="pt-BR" sz="2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3"/>
          <p:cNvGrpSpPr>
            <a:grpSpLocks/>
          </p:cNvGrpSpPr>
          <p:nvPr/>
        </p:nvGrpSpPr>
        <p:grpSpPr bwMode="auto">
          <a:xfrm>
            <a:off x="738070" y="1163181"/>
            <a:ext cx="9120313" cy="4393040"/>
            <a:chOff x="738952" y="88659"/>
            <a:chExt cx="9121770" cy="5123506"/>
          </a:xfrm>
        </p:grpSpPr>
        <p:sp>
          <p:nvSpPr>
            <p:cNvPr id="26625" name="Rectangle 1"/>
            <p:cNvSpPr>
              <a:spLocks noChangeArrowheads="1"/>
            </p:cNvSpPr>
            <p:nvPr/>
          </p:nvSpPr>
          <p:spPr bwMode="auto">
            <a:xfrm>
              <a:off x="921514" y="832938"/>
              <a:ext cx="8353519" cy="43792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Secretaria do Tesouro Nacional </a:t>
              </a:r>
              <a:r>
                <a:rPr lang="en-US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– STN</a:t>
              </a: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Subsecretaria de Contabilidade Pública - SUCON</a:t>
              </a:r>
              <a:endPara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endParaRP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pt-BR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Coordenação de Suporte à Informação Fiscal e de Custos da União</a:t>
              </a:r>
              <a:r>
                <a:rPr lang="en-US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 - CSINC</a:t>
              </a: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Gerência de Informação  de Custos - GEINC</a:t>
              </a:r>
              <a:endPara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endParaRP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Tel: (61) </a:t>
              </a:r>
              <a:r>
                <a:rPr lang="en-US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3412.2699</a:t>
              </a:r>
              <a:endPara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endParaRP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Fax: (61) 3412.1459</a:t>
              </a: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E-mail Institucional: custos@fazenda.gov.br</a:t>
              </a:r>
            </a:p>
            <a:p>
              <a:pPr>
                <a:spcBef>
                  <a:spcPts val="1170"/>
                </a:spcBef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endParaRPr lang="en-US" sz="19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endParaRPr>
            </a:p>
          </p:txBody>
        </p:sp>
        <p:sp>
          <p:nvSpPr>
            <p:cNvPr id="3" name="Text Box 6"/>
            <p:cNvSpPr txBox="1">
              <a:spLocks noChangeArrowheads="1"/>
            </p:cNvSpPr>
            <p:nvPr/>
          </p:nvSpPr>
          <p:spPr bwMode="auto">
            <a:xfrm>
              <a:off x="738952" y="88659"/>
              <a:ext cx="9121770" cy="4332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buClr>
                  <a:srgbClr val="000000"/>
                </a:buClr>
                <a:buSzPct val="100000"/>
                <a:tabLst>
                  <a:tab pos="0" algn="l"/>
                  <a:tab pos="419024" algn="l"/>
                  <a:tab pos="839534" algn="l"/>
                  <a:tab pos="1260043" algn="l"/>
                  <a:tab pos="1680553" algn="l"/>
                  <a:tab pos="2101063" algn="l"/>
                  <a:tab pos="2521573" algn="l"/>
                  <a:tab pos="2942082" algn="l"/>
                  <a:tab pos="3362592" algn="l"/>
                  <a:tab pos="3783101" algn="l"/>
                  <a:tab pos="4203612" algn="l"/>
                  <a:tab pos="4624121" algn="l"/>
                  <a:tab pos="5044631" algn="l"/>
                  <a:tab pos="5465140" algn="l"/>
                  <a:tab pos="5885650" algn="l"/>
                  <a:tab pos="6306160" algn="l"/>
                  <a:tab pos="6726670" algn="l"/>
                  <a:tab pos="7147179" algn="l"/>
                  <a:tab pos="7567689" algn="l"/>
                  <a:tab pos="7988198" algn="l"/>
                  <a:tab pos="8408709" algn="l"/>
                </a:tabLst>
                <a:defRPr/>
              </a:pPr>
              <a:r>
                <a:rPr lang="pt-BR" b="1" dirty="0" smtClean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DejaVu Sans" charset="0"/>
                </a:rPr>
                <a:t>OBRIGADO!!!</a:t>
              </a:r>
              <a:endParaRPr lang="pt-BR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DejaVu Sans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Número de Slide 2"/>
          <p:cNvSpPr>
            <a:spLocks noGrp="1"/>
          </p:cNvSpPr>
          <p:nvPr>
            <p:ph type="sldNum" sz="quarter" idx="10"/>
          </p:nvPr>
        </p:nvSpPr>
        <p:spPr>
          <a:xfrm>
            <a:off x="9274176" y="6448427"/>
            <a:ext cx="358775" cy="365125"/>
          </a:xfrm>
        </p:spPr>
        <p:txBody>
          <a:bodyPr/>
          <a:lstStyle/>
          <a:p>
            <a:pPr>
              <a:defRPr/>
            </a:pPr>
            <a:fld id="{7042985F-B802-4724-9A7D-4384824D4824}" type="slidenum">
              <a:rPr lang="pt-BR"/>
              <a:pPr>
                <a:defRPr/>
              </a:pPr>
              <a:t>3</a:t>
            </a:fld>
            <a:endParaRPr lang="pt-BR" dirty="0"/>
          </a:p>
        </p:txBody>
      </p:sp>
      <p:sp>
        <p:nvSpPr>
          <p:cNvPr id="4" name="Título 6"/>
          <p:cNvSpPr txBox="1">
            <a:spLocks/>
          </p:cNvSpPr>
          <p:nvPr/>
        </p:nvSpPr>
        <p:spPr bwMode="auto">
          <a:xfrm>
            <a:off x="632520" y="692696"/>
            <a:ext cx="82629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Legal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730250"/>
            <a:ext cx="82296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r>
              <a:rPr kumimoji="0" lang="pt-BR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Lei nº 4.320/1964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Art. 99. Os serviços públicos industriais, ainda que não organizados como empresa pública ou autárquica, manterão contabilidade especial para determinação dos custos, ingressos e resultados, sem prejuízo da escrituração patrimonial e financeiro comum.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r>
              <a:rPr kumimoji="0" lang="pt-BR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Decreto-Lei nº 200/1967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Art. 79. A contabilidade deverá apurar os custos dos serviços de forma a evidenciar os resultados da gestão.”</a:t>
            </a:r>
          </a:p>
          <a:p>
            <a:pPr marL="742950" marR="0" lvl="1" indent="-28575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r>
              <a:rPr kumimoji="0" lang="pt-BR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Lei 10.180/2001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pt-BR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Art. 15. O Sistema de Contabilidade Federal tem por finalidade registrar os atos e fatos relacionados com a administração orçamentária, financeira e patrimonial da União e evidenciar:</a:t>
            </a: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pt-BR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V - os custos dos programas e das unidades da Administração Pública Federal; </a:t>
            </a: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 2" pitchFamily="18" charset="2"/>
              <a:buChar char=""/>
              <a:tabLst/>
              <a:defRPr/>
            </a:pPr>
            <a:r>
              <a:rPr kumimoji="0" lang="pt-BR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LRF, artigo 50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pt-BR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§ 3º A Administração Pública manterá sistema de custos que permita a avaliação e o acompanhamento da gestão orçamentária, financeira e patrimonial.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None/>
              <a:tabLst/>
              <a:defRPr/>
            </a:pPr>
            <a:endParaRPr kumimoji="0" lang="pt-BR" sz="1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>
            <a:spLocks noChangeArrowheads="1"/>
          </p:cNvSpPr>
          <p:nvPr/>
        </p:nvSpPr>
        <p:spPr bwMode="auto">
          <a:xfrm>
            <a:off x="309514" y="1101599"/>
            <a:ext cx="9310782" cy="50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588" tIns="42794" rIns="85588" bIns="42794">
            <a:spAutoFit/>
          </a:bodyPr>
          <a:lstStyle/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</a:pPr>
            <a:r>
              <a:rPr lang="pt-BR" sz="2200" b="1" i="1" dirty="0" smtClean="0">
                <a:solidFill>
                  <a:srgbClr val="002060"/>
                </a:solidFill>
              </a:rPr>
              <a:t>GRADUALISMO – Estratégia de Modelagem do Sistema de Custos de forma Sistêmica e Concomitante: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1ª etapa – Dedutiva: A partir dos Órgãos Centrais via sistemas estruturantes para a base de dados do SIC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2ª etapa – Indutiva: A partir da base de dados do SIC para Unidades Administrativas via INFRASIG’s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Abrangência – Administração Direta e Indireta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Sistema </a:t>
            </a:r>
            <a:r>
              <a:rPr lang="pt-BR" sz="2100" b="1" i="1" dirty="0">
                <a:solidFill>
                  <a:srgbClr val="002060"/>
                </a:solidFill>
              </a:rPr>
              <a:t>de custos para o setor público – Complexidade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Órgãos </a:t>
            </a:r>
            <a:r>
              <a:rPr lang="pt-BR" sz="2100" b="1" i="1" dirty="0">
                <a:solidFill>
                  <a:srgbClr val="002060"/>
                </a:solidFill>
              </a:rPr>
              <a:t>e Entidades atuando em diversas áreas – Educação, Defesa, Saúde ...</a:t>
            </a:r>
          </a:p>
          <a:p>
            <a:pPr marL="320954" indent="-320954" algn="just" defTabSz="855878" eaLnBrk="0" hangingPunct="0">
              <a:lnSpc>
                <a:spcPct val="110000"/>
              </a:lnSpc>
              <a:spcBef>
                <a:spcPts val="842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pt-BR" sz="2100" b="1" i="1" dirty="0" smtClean="0">
                <a:solidFill>
                  <a:srgbClr val="002060"/>
                </a:solidFill>
              </a:rPr>
              <a:t>Dimensão </a:t>
            </a:r>
            <a:r>
              <a:rPr lang="pt-BR" sz="2100" b="1" i="1" dirty="0">
                <a:solidFill>
                  <a:srgbClr val="002060"/>
                </a:solidFill>
              </a:rPr>
              <a:t>Cultural – inexistência de uma cultura de custos no âmbito da Administração Pública </a:t>
            </a:r>
            <a:r>
              <a:rPr lang="pt-BR" sz="2100" b="1" i="1" dirty="0" smtClean="0">
                <a:solidFill>
                  <a:srgbClr val="002060"/>
                </a:solidFill>
              </a:rPr>
              <a:t>Federal</a:t>
            </a:r>
            <a:endParaRPr lang="pt-BR" sz="2100" b="1" i="1" dirty="0">
              <a:solidFill>
                <a:srgbClr val="002060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CaixaDeTexto 2"/>
          <p:cNvSpPr txBox="1">
            <a:spLocks noChangeArrowheads="1"/>
          </p:cNvSpPr>
          <p:nvPr/>
        </p:nvSpPr>
        <p:spPr bwMode="auto">
          <a:xfrm>
            <a:off x="1281113" y="1192213"/>
            <a:ext cx="73453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1"/>
                </a:solidFill>
                <a:latin typeface="+mn-lt"/>
              </a:rPr>
              <a:t>Sistema de Acumulação Custos do Setor Público</a:t>
            </a: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pt-BR" sz="1800" dirty="0">
                <a:solidFill>
                  <a:schemeClr val="tx1"/>
                </a:solidFill>
                <a:latin typeface="+mn-lt"/>
              </a:rPr>
              <a:t>- </a:t>
            </a:r>
            <a:r>
              <a:rPr lang="pt-BR" sz="1800" b="1" dirty="0">
                <a:solidFill>
                  <a:schemeClr val="tx1"/>
                </a:solidFill>
                <a:latin typeface="+mn-lt"/>
              </a:rPr>
              <a:t>Por Processo: </a:t>
            </a:r>
            <a:r>
              <a:rPr lang="pt-BR" sz="1800" dirty="0">
                <a:solidFill>
                  <a:schemeClr val="tx1"/>
                </a:solidFill>
                <a:latin typeface="+mn-lt"/>
              </a:rPr>
              <a:t> Serviços típicos do setor público, como ensino, assistência médica, etc.</a:t>
            </a: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pt-BR" sz="1800" b="1" dirty="0">
              <a:latin typeface="+mn-lt"/>
            </a:endParaRPr>
          </a:p>
        </p:txBody>
      </p:sp>
      <p:pic>
        <p:nvPicPr>
          <p:cNvPr id="6" name="Picture 2" descr="http://t0.gstatic.com/images?q=tbn:DNEg4Ebriy7g9M:http://websmed.portoalegre.rs.gov.br/escolas/obino/cruzadas1/ha_he_hi_ho/hospit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3394" y="2705150"/>
            <a:ext cx="2082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t0.gstatic.com/images?q=tbn:WalICepXvWJHlM:http://petragaleria.files.wordpress.com/2007/11/2007_school_escol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5888" y="2776538"/>
            <a:ext cx="208756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5"/>
          <p:cNvSpPr txBox="1">
            <a:spLocks noChangeArrowheads="1"/>
          </p:cNvSpPr>
          <p:nvPr/>
        </p:nvSpPr>
        <p:spPr bwMode="auto">
          <a:xfrm>
            <a:off x="1881166" y="5224463"/>
            <a:ext cx="6192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800" dirty="0">
                <a:solidFill>
                  <a:schemeClr val="tx1"/>
                </a:solidFill>
                <a:latin typeface="+mn-lt"/>
              </a:rPr>
              <a:t>Os custos desses serviços devem ser acumulados durante determinado período.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CaixaDeTexto 2"/>
          <p:cNvSpPr txBox="1">
            <a:spLocks noChangeArrowheads="1"/>
          </p:cNvSpPr>
          <p:nvPr/>
        </p:nvSpPr>
        <p:spPr bwMode="auto">
          <a:xfrm>
            <a:off x="993354" y="976958"/>
            <a:ext cx="748823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pt-BR" sz="1800" b="1" dirty="0" smtClean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pt-BR" sz="1800" b="1" dirty="0">
                <a:solidFill>
                  <a:schemeClr val="tx1"/>
                </a:solidFill>
              </a:rPr>
              <a:t>Sistema de Acumulação Custos do Setor Público</a:t>
            </a:r>
          </a:p>
          <a:p>
            <a:pPr>
              <a:defRPr/>
            </a:pPr>
            <a:endParaRPr lang="pt-BR" sz="1800" b="1" dirty="0" smtClean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pt-BR" sz="1800" b="1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pt-BR" sz="1800" b="1" dirty="0">
                <a:solidFill>
                  <a:schemeClr val="tx1"/>
                </a:solidFill>
                <a:latin typeface="+mn-lt"/>
              </a:rPr>
              <a:t>Ordem de Serviço: </a:t>
            </a:r>
            <a:r>
              <a:rPr lang="pt-BR" sz="18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pt-BR" sz="1800" dirty="0" smtClean="0">
                <a:solidFill>
                  <a:schemeClr val="tx1"/>
                </a:solidFill>
                <a:latin typeface="+mn-lt"/>
              </a:rPr>
              <a:t>O </a:t>
            </a:r>
            <a:r>
              <a:rPr lang="pt-BR" sz="1800" dirty="0">
                <a:solidFill>
                  <a:schemeClr val="tx1"/>
                </a:solidFill>
                <a:latin typeface="+mn-lt"/>
              </a:rPr>
              <a:t>setor público também cria capacidade para prestar serviço quando constrói uma escola, um hospital, uma ponte, um conjunto habitacional, uma estrada. Caracteriza-se como encomenda específica, com data inicial e final de execução.</a:t>
            </a:r>
          </a:p>
        </p:txBody>
      </p:sp>
      <p:pic>
        <p:nvPicPr>
          <p:cNvPr id="7" name="Picture 2" descr="http://t3.gstatic.com/images?q=tbn:rOU_CWd6t3FC5M:http://karynemlira.com/wp-content/uploads/2010/04/prof_escola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4938" y="4711700"/>
            <a:ext cx="1584325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t2.gstatic.com/images?q=tbn:_WWWeQxpUDw2SM:http://www.wrconstrutora.com.br/ImagensDin/Galeria/80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413" y="3281363"/>
            <a:ext cx="2133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t1.gstatic.com/images?q=tbn:Cz0xP94tDZ_osM:http://www.brasil-turismo.com/imagens/ponte-jk-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6042" y="3281214"/>
            <a:ext cx="2447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CaixaDeTexto 2"/>
          <p:cNvSpPr txBox="1">
            <a:spLocks noChangeArrowheads="1"/>
          </p:cNvSpPr>
          <p:nvPr/>
        </p:nvSpPr>
        <p:spPr bwMode="auto">
          <a:xfrm>
            <a:off x="993775" y="538163"/>
            <a:ext cx="75596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 b="1" dirty="0">
                <a:solidFill>
                  <a:schemeClr val="tx1"/>
                </a:solidFill>
              </a:rPr>
              <a:t>Sistema de Custeio Público</a:t>
            </a:r>
          </a:p>
          <a:p>
            <a:endParaRPr lang="pt-BR" sz="1800" b="1" dirty="0">
              <a:solidFill>
                <a:schemeClr val="tx1"/>
              </a:solidFill>
            </a:endParaRPr>
          </a:p>
          <a:p>
            <a:r>
              <a:rPr lang="pt-BR" sz="1800" b="1" dirty="0">
                <a:solidFill>
                  <a:schemeClr val="tx1"/>
                </a:solidFill>
              </a:rPr>
              <a:t>- Histórico: </a:t>
            </a:r>
            <a:r>
              <a:rPr lang="pt-BR" sz="1800" dirty="0">
                <a:solidFill>
                  <a:schemeClr val="tx1"/>
                </a:solidFill>
              </a:rPr>
              <a:t>É elemento fundamental na integração entre o sistema de custos e os sistemas de orçamento e contabilidade pública.</a:t>
            </a:r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http://www.consultoriaorganizza.com.br/fotos%20banner/cus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3775" y="1785926"/>
            <a:ext cx="8270897" cy="330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4"/>
          <p:cNvSpPr txBox="1">
            <a:spLocks noChangeArrowheads="1"/>
          </p:cNvSpPr>
          <p:nvPr/>
        </p:nvSpPr>
        <p:spPr bwMode="auto">
          <a:xfrm>
            <a:off x="857944" y="5091104"/>
            <a:ext cx="756126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t-BR" sz="1800" b="1" dirty="0">
              <a:solidFill>
                <a:schemeClr val="tx1"/>
              </a:solidFill>
            </a:endParaRPr>
          </a:p>
          <a:p>
            <a:r>
              <a:rPr lang="pt-BR" sz="1800" b="1" dirty="0">
                <a:solidFill>
                  <a:schemeClr val="tx1"/>
                </a:solidFill>
              </a:rPr>
              <a:t>- Orçado: </a:t>
            </a:r>
            <a:r>
              <a:rPr lang="pt-BR" sz="1800" dirty="0">
                <a:solidFill>
                  <a:schemeClr val="tx1"/>
                </a:solidFill>
              </a:rPr>
              <a:t>Originário da composição de itens que estimados nos dão o valor do preço dos serviços.</a:t>
            </a:r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  <a:p>
            <a:endParaRPr lang="pt-BR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23844" y="1028342"/>
            <a:ext cx="835824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400" b="1" dirty="0" smtClean="0"/>
              <a:t>Método de Custeio do Setor Público</a:t>
            </a:r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r>
              <a:rPr lang="pt-BR" b="1" dirty="0" smtClean="0"/>
              <a:t>- Custeio Direto: </a:t>
            </a:r>
            <a:r>
              <a:rPr lang="pt-BR" dirty="0" smtClean="0"/>
              <a:t>apropriação dos custos diretos, quer fixos ou variáveis, desde que possam  ser  perfeitamente  identificáveis  com  o    produto.</a:t>
            </a:r>
            <a:endParaRPr lang="pt-BR" dirty="0"/>
          </a:p>
        </p:txBody>
      </p:sp>
      <p:pic>
        <p:nvPicPr>
          <p:cNvPr id="6" name="Picture 8" descr="http://t2.gstatic.com/images?q=tbn:7amS3lcly1DiAM:http://www.unicam.org.br/sistema/fotos/image/01_empilhadeir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8050" y="3695700"/>
            <a:ext cx="18716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www.atarde.com.br/arquivos/2008/08/42100-tes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3910" y="2919412"/>
            <a:ext cx="3529012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57944" y="76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Modelo Conceitual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38092" y="538163"/>
            <a:ext cx="961145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400" b="1" dirty="0" smtClean="0"/>
              <a:t>Objetos de Custos do Setor Público</a:t>
            </a:r>
          </a:p>
          <a:p>
            <a:pPr>
              <a:defRPr/>
            </a:pPr>
            <a:endParaRPr lang="pt-BR" b="1" dirty="0" smtClean="0"/>
          </a:p>
          <a:p>
            <a:pPr>
              <a:buFontTx/>
              <a:buChar char="-"/>
              <a:defRPr/>
            </a:pPr>
            <a:r>
              <a:rPr lang="pt-BR" b="1" dirty="0" smtClean="0"/>
              <a:t> Programas</a:t>
            </a:r>
          </a:p>
          <a:p>
            <a:pPr>
              <a:buFontTx/>
              <a:buChar char="-"/>
              <a:defRPr/>
            </a:pPr>
            <a:endParaRPr lang="pt-BR" b="1" dirty="0" smtClean="0"/>
          </a:p>
          <a:p>
            <a:pPr>
              <a:buFontTx/>
              <a:buChar char="-"/>
              <a:defRPr/>
            </a:pPr>
            <a:r>
              <a:rPr lang="pt-BR" b="1" dirty="0" smtClean="0"/>
              <a:t> Ação (Projeto/Atividade)</a:t>
            </a:r>
          </a:p>
          <a:p>
            <a:pPr>
              <a:buFontTx/>
              <a:buChar char="-"/>
              <a:defRPr/>
            </a:pPr>
            <a:endParaRPr lang="pt-BR" b="1" dirty="0" smtClean="0"/>
          </a:p>
          <a:p>
            <a:pPr>
              <a:buFontTx/>
              <a:buChar char="-"/>
              <a:defRPr/>
            </a:pPr>
            <a:r>
              <a:rPr lang="pt-BR" b="1" dirty="0" smtClean="0"/>
              <a:t> Produtos/Serviços</a:t>
            </a:r>
          </a:p>
          <a:p>
            <a:pPr>
              <a:buFontTx/>
              <a:buChar char="-"/>
              <a:defRPr/>
            </a:pPr>
            <a:endParaRPr lang="pt-BR" b="1" dirty="0" smtClean="0"/>
          </a:p>
          <a:p>
            <a:pPr>
              <a:defRPr/>
            </a:pPr>
            <a:r>
              <a:rPr lang="pt-BR" b="1" dirty="0" smtClean="0"/>
              <a:t>- Institucional (órgão, departamento)</a:t>
            </a:r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 smtClean="0"/>
          </a:p>
          <a:p>
            <a:pPr>
              <a:defRPr/>
            </a:pPr>
            <a:endParaRPr lang="pt-BR" b="1" dirty="0"/>
          </a:p>
        </p:txBody>
      </p:sp>
      <p:pic>
        <p:nvPicPr>
          <p:cNvPr id="6" name="Picture 4" descr="http://oglobo.globo.com/fotos/2010/03/03/03_MHG_pais_sede_mina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24" y="3286124"/>
            <a:ext cx="6858000" cy="2664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Date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12461</TotalTime>
  <Words>1371</Words>
  <Application>Microsoft Office PowerPoint</Application>
  <PresentationFormat>Papel A4 (210 x 297 mm)</PresentationFormat>
  <Paragraphs>380</Paragraphs>
  <Slides>29</Slides>
  <Notes>12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2" baseType="lpstr">
      <vt:lpstr>Tema do Office</vt:lpstr>
      <vt:lpstr>Foto do Photo Editor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STN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STN</dc:creator>
  <cp:lastModifiedBy>STN</cp:lastModifiedBy>
  <cp:revision>1553</cp:revision>
  <dcterms:created xsi:type="dcterms:W3CDTF">2011-05-12T18:21:05Z</dcterms:created>
  <dcterms:modified xsi:type="dcterms:W3CDTF">2012-11-06T09:55:13Z</dcterms:modified>
</cp:coreProperties>
</file>