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9D6AB-8199-4622-9B8D-31B27002B9AD}" type="datetimeFigureOut">
              <a:rPr lang="es-CL" smtClean="0"/>
              <a:pPr/>
              <a:t>04-11-2008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90840-BB76-4CEF-A75A-14CDD1BCA23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9D6AB-8199-4622-9B8D-31B27002B9AD}" type="datetimeFigureOut">
              <a:rPr lang="es-CL" smtClean="0"/>
              <a:pPr/>
              <a:t>04-11-2008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90840-BB76-4CEF-A75A-14CDD1BCA23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9D6AB-8199-4622-9B8D-31B27002B9AD}" type="datetimeFigureOut">
              <a:rPr lang="es-CL" smtClean="0"/>
              <a:pPr/>
              <a:t>04-11-2008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90840-BB76-4CEF-A75A-14CDD1BCA23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9D6AB-8199-4622-9B8D-31B27002B9AD}" type="datetimeFigureOut">
              <a:rPr lang="es-CL" smtClean="0"/>
              <a:pPr/>
              <a:t>04-11-2008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90840-BB76-4CEF-A75A-14CDD1BCA23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9D6AB-8199-4622-9B8D-31B27002B9AD}" type="datetimeFigureOut">
              <a:rPr lang="es-CL" smtClean="0"/>
              <a:pPr/>
              <a:t>04-11-2008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90840-BB76-4CEF-A75A-14CDD1BCA23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9D6AB-8199-4622-9B8D-31B27002B9AD}" type="datetimeFigureOut">
              <a:rPr lang="es-CL" smtClean="0"/>
              <a:pPr/>
              <a:t>04-11-2008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90840-BB76-4CEF-A75A-14CDD1BCA23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9D6AB-8199-4622-9B8D-31B27002B9AD}" type="datetimeFigureOut">
              <a:rPr lang="es-CL" smtClean="0"/>
              <a:pPr/>
              <a:t>04-11-2008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90840-BB76-4CEF-A75A-14CDD1BCA23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9D6AB-8199-4622-9B8D-31B27002B9AD}" type="datetimeFigureOut">
              <a:rPr lang="es-CL" smtClean="0"/>
              <a:pPr/>
              <a:t>04-11-2008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90840-BB76-4CEF-A75A-14CDD1BCA23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9D6AB-8199-4622-9B8D-31B27002B9AD}" type="datetimeFigureOut">
              <a:rPr lang="es-CL" smtClean="0"/>
              <a:pPr/>
              <a:t>04-11-2008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90840-BB76-4CEF-A75A-14CDD1BCA23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9D6AB-8199-4622-9B8D-31B27002B9AD}" type="datetimeFigureOut">
              <a:rPr lang="es-CL" smtClean="0"/>
              <a:pPr/>
              <a:t>04-11-2008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90840-BB76-4CEF-A75A-14CDD1BCA23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9D6AB-8199-4622-9B8D-31B27002B9AD}" type="datetimeFigureOut">
              <a:rPr lang="es-CL" smtClean="0"/>
              <a:pPr/>
              <a:t>04-11-2008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690840-BB76-4CEF-A75A-14CDD1BCA23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9D6AB-8199-4622-9B8D-31B27002B9AD}" type="datetimeFigureOut">
              <a:rPr lang="es-CL" smtClean="0"/>
              <a:pPr/>
              <a:t>04-11-2008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690840-BB76-4CEF-A75A-14CDD1BCA23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/>
          <a:lstStyle/>
          <a:p>
            <a:r>
              <a:rPr lang="es-CL" dirty="0" smtClean="0">
                <a:solidFill>
                  <a:schemeClr val="bg1"/>
                </a:solidFill>
              </a:rPr>
              <a:t>Etapas del Desarrollo Psicosexual</a:t>
            </a:r>
            <a:endParaRPr lang="es-C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200024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CL" sz="2400" dirty="0" smtClean="0"/>
              <a:t>	</a:t>
            </a:r>
          </a:p>
          <a:p>
            <a:pPr>
              <a:buNone/>
            </a:pPr>
            <a:endParaRPr lang="es-CL" sz="2400" dirty="0"/>
          </a:p>
          <a:p>
            <a:pPr>
              <a:buNone/>
            </a:pPr>
            <a:endParaRPr lang="es-CL" sz="2400" dirty="0" smtClean="0"/>
          </a:p>
          <a:p>
            <a:pPr>
              <a:buNone/>
            </a:pPr>
            <a:endParaRPr lang="es-CL" sz="2400" dirty="0"/>
          </a:p>
          <a:p>
            <a:pPr>
              <a:buNone/>
            </a:pPr>
            <a:r>
              <a:rPr lang="es-CL" sz="2400" dirty="0" smtClean="0"/>
              <a:t>	Por otra parte, si la actitud de los padres es demasiado rígida y castigadora, el niño asociará el control de esfínteres (y luego el autocontrol en general) a experiencias de humillación o culpa, lo cual se verá reflejado en una </a:t>
            </a:r>
            <a:r>
              <a:rPr lang="es-CL" sz="2400" b="1" dirty="0" smtClean="0">
                <a:solidFill>
                  <a:srgbClr val="FF0000"/>
                </a:solidFill>
              </a:rPr>
              <a:t>Fijación Anal Retentiva.</a:t>
            </a:r>
            <a:r>
              <a:rPr lang="es-CL" sz="2400" dirty="0" smtClean="0"/>
              <a:t> En este caso la persona se vuelve muy pulcra, perfeccionista, autoritaria y con un marcado (y veces excesivo) sentido de autocontrol.</a:t>
            </a:r>
            <a:endParaRPr lang="es-CL" sz="2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1000" b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200024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CL" sz="2400" dirty="0" smtClean="0">
                <a:solidFill>
                  <a:schemeClr val="bg1"/>
                </a:solidFill>
              </a:rPr>
              <a:t>	</a:t>
            </a:r>
            <a:r>
              <a:rPr lang="es-CL" sz="2600" b="1" dirty="0" smtClean="0">
                <a:solidFill>
                  <a:srgbClr val="FF0000"/>
                </a:solidFill>
              </a:rPr>
              <a:t>4. Fase Fálica </a:t>
            </a:r>
            <a:r>
              <a:rPr lang="es-CL" sz="2600" dirty="0" smtClean="0">
                <a:solidFill>
                  <a:schemeClr val="bg1"/>
                </a:solidFill>
              </a:rPr>
              <a:t>(cuatro a seis años aprox.)</a:t>
            </a:r>
          </a:p>
          <a:p>
            <a:pPr algn="ctr">
              <a:buNone/>
            </a:pPr>
            <a:endParaRPr lang="es-CL" sz="2400" dirty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s-CL" sz="2400" dirty="0" smtClean="0">
                <a:solidFill>
                  <a:schemeClr val="bg1"/>
                </a:solidFill>
              </a:rPr>
              <a:t>	</a:t>
            </a:r>
            <a:r>
              <a:rPr lang="es-CL" sz="2400" b="1" dirty="0" smtClean="0"/>
              <a:t>A partir de esta etapa el niño comienza a explorar  su cuerpo, lo cual incluye la manipulación de sus propios genitales, aunque aquí se trata de inocente curiosidad. Por lo tanto, el niño comienza a percibir su diferenciación sexual respecto de las niñas y viceversa.</a:t>
            </a:r>
          </a:p>
          <a:p>
            <a:pPr algn="ctr">
              <a:buNone/>
            </a:pPr>
            <a:r>
              <a:rPr lang="es-CL" sz="2400" b="1" dirty="0"/>
              <a:t>	</a:t>
            </a:r>
            <a:r>
              <a:rPr lang="es-CL" sz="2400" b="1" dirty="0" smtClean="0"/>
              <a:t>Así, lo más relevante de este período es su identificación con su rol sexual, lo cual se logra a través del llamado </a:t>
            </a:r>
            <a:r>
              <a:rPr lang="es-CL" sz="2400" b="1" i="1" dirty="0" smtClean="0">
                <a:solidFill>
                  <a:srgbClr val="FF0000"/>
                </a:solidFill>
              </a:rPr>
              <a:t>Complejo de Edipo </a:t>
            </a:r>
            <a:r>
              <a:rPr lang="es-CL" sz="2400" b="1" dirty="0" smtClean="0"/>
              <a:t>(niños) y de </a:t>
            </a:r>
            <a:r>
              <a:rPr lang="es-CL" sz="2400" b="1" i="1" dirty="0" smtClean="0">
                <a:solidFill>
                  <a:srgbClr val="FF0000"/>
                </a:solidFill>
              </a:rPr>
              <a:t>Electra</a:t>
            </a:r>
            <a:r>
              <a:rPr lang="es-CL" sz="2400" b="1" i="1" dirty="0" smtClean="0">
                <a:solidFill>
                  <a:schemeClr val="bg1"/>
                </a:solidFill>
              </a:rPr>
              <a:t> </a:t>
            </a:r>
            <a:r>
              <a:rPr lang="es-CL" sz="2400" b="1" dirty="0" smtClean="0"/>
              <a:t>(niñas).</a:t>
            </a:r>
            <a:endParaRPr lang="es-CL" sz="2400" b="1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914664" y="1928802"/>
            <a:ext cx="6229336" cy="4525963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es-CL" sz="2400" b="1" dirty="0" smtClean="0">
                <a:solidFill>
                  <a:srgbClr val="FF0000"/>
                </a:solidFill>
              </a:rPr>
              <a:t>El Complejo de Edipo</a:t>
            </a:r>
          </a:p>
          <a:p>
            <a:pPr algn="ctr">
              <a:buNone/>
            </a:pPr>
            <a:endParaRPr lang="es-CL" sz="24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es-CL" sz="2400" dirty="0">
              <a:solidFill>
                <a:srgbClr val="FF0000"/>
              </a:solidFill>
            </a:endParaRPr>
          </a:p>
          <a:p>
            <a:pPr algn="r">
              <a:buNone/>
            </a:pPr>
            <a:r>
              <a:rPr lang="es-CL" sz="2400" dirty="0" smtClean="0">
                <a:solidFill>
                  <a:srgbClr val="FF0000"/>
                </a:solidFill>
              </a:rPr>
              <a:t>Durante la infancia, el primer objeto de amor del niño es la madre, que en general satisface todas sus necesidades y deseos. Sin embargo, conforme adquiere conciencia, el niño se da cuenta de que su padre rivaliza con él en su amor a su madre. 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786058"/>
            <a:ext cx="8229600" cy="407194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s-CL" sz="2400" dirty="0" smtClean="0"/>
          </a:p>
          <a:p>
            <a:pPr algn="ctr">
              <a:buNone/>
            </a:pPr>
            <a:endParaRPr lang="es-CL" sz="2400" dirty="0" smtClean="0"/>
          </a:p>
          <a:p>
            <a:pPr algn="ctr">
              <a:buNone/>
            </a:pPr>
            <a:r>
              <a:rPr lang="es-CL" sz="2400" b="1" dirty="0" smtClean="0"/>
              <a:t>Para </a:t>
            </a:r>
            <a:r>
              <a:rPr lang="es-CL" sz="2400" b="1" dirty="0" smtClean="0"/>
              <a:t>el niño, este es un conflicto frustrado, por lo que su única opción es identificarse con su padre (</a:t>
            </a:r>
            <a:r>
              <a:rPr lang="es-CL" sz="2400" b="1" i="1" dirty="0" err="1" smtClean="0">
                <a:solidFill>
                  <a:srgbClr val="FF0000"/>
                </a:solidFill>
              </a:rPr>
              <a:t>introyección</a:t>
            </a:r>
            <a:r>
              <a:rPr lang="es-CL" sz="2400" b="1" dirty="0" smtClean="0"/>
              <a:t>) para garantizar el afecto de su madre, y aprender a dirigir su amor </a:t>
            </a:r>
            <a:r>
              <a:rPr lang="es-CL" sz="2400" b="1" dirty="0" smtClean="0"/>
              <a:t>hacia </a:t>
            </a:r>
            <a:r>
              <a:rPr lang="es-CL" sz="2400" b="1" dirty="0" smtClean="0"/>
              <a:t>otras mujeres (</a:t>
            </a:r>
            <a:r>
              <a:rPr lang="es-CL" sz="2400" b="1" i="1" dirty="0" smtClean="0">
                <a:solidFill>
                  <a:srgbClr val="FF0000"/>
                </a:solidFill>
              </a:rPr>
              <a:t>desplazamiento</a:t>
            </a:r>
            <a:r>
              <a:rPr lang="es-CL" sz="2400" b="1" dirty="0" smtClean="0"/>
              <a:t>).</a:t>
            </a:r>
          </a:p>
          <a:p>
            <a:pPr algn="ctr">
              <a:buNone/>
            </a:pPr>
            <a:r>
              <a:rPr lang="es-CL" sz="2400" b="1" dirty="0" smtClean="0"/>
              <a:t>Lo importante es que al identificarse con su padre, fortalece su rol sexual, pero además, al aceptar e interiorizar sus normas, emerge su propio </a:t>
            </a:r>
            <a:r>
              <a:rPr lang="es-CL" sz="2400" b="1" i="1" dirty="0" err="1" smtClean="0">
                <a:solidFill>
                  <a:srgbClr val="FF0000"/>
                </a:solidFill>
              </a:rPr>
              <a:t>Superyo</a:t>
            </a:r>
            <a:r>
              <a:rPr lang="es-CL" sz="2400" b="1" dirty="0" smtClean="0"/>
              <a:t>.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s-CL" sz="2400" dirty="0" smtClean="0"/>
              <a:t>	</a:t>
            </a:r>
            <a:endParaRPr lang="es-CL" sz="2400" dirty="0" smtClean="0"/>
          </a:p>
          <a:p>
            <a:pPr algn="ctr">
              <a:buNone/>
            </a:pPr>
            <a:endParaRPr lang="es-CL" sz="2400" dirty="0" smtClean="0"/>
          </a:p>
          <a:p>
            <a:pPr algn="ctr">
              <a:buNone/>
            </a:pPr>
            <a:endParaRPr lang="es-CL" sz="2400" dirty="0" smtClean="0"/>
          </a:p>
          <a:p>
            <a:pPr algn="ctr">
              <a:buNone/>
            </a:pPr>
            <a:endParaRPr lang="es-CL" sz="2400" dirty="0" smtClean="0"/>
          </a:p>
          <a:p>
            <a:pPr algn="ctr">
              <a:buNone/>
            </a:pPr>
            <a:endParaRPr lang="es-CL" sz="2400" dirty="0" smtClean="0"/>
          </a:p>
          <a:p>
            <a:pPr algn="ctr">
              <a:buNone/>
            </a:pPr>
            <a:endParaRPr lang="es-CL" sz="2400" dirty="0" smtClean="0"/>
          </a:p>
          <a:p>
            <a:pPr algn="ctr">
              <a:buNone/>
            </a:pPr>
            <a:r>
              <a:rPr lang="es-CL" sz="2400" dirty="0" smtClean="0"/>
              <a:t>Algo </a:t>
            </a:r>
            <a:r>
              <a:rPr lang="es-CL" sz="2400" dirty="0" smtClean="0"/>
              <a:t>semejante ocurre en las niñas: rivalizan con su madre por el amor de su papá, ante lo cual su opción es la de identificarse con su madre (adoptando sus costumbres y sus normas), para obtener así el cariño paterno. En este caso se habla de </a:t>
            </a:r>
            <a:r>
              <a:rPr lang="es-CL" sz="2400" b="1" i="1" dirty="0" smtClean="0">
                <a:solidFill>
                  <a:srgbClr val="FF0000"/>
                </a:solidFill>
              </a:rPr>
              <a:t>Complejo de Electra</a:t>
            </a:r>
            <a:r>
              <a:rPr lang="es-CL" sz="2400" dirty="0" smtClean="0"/>
              <a:t>.</a:t>
            </a:r>
            <a:endParaRPr lang="es-CL" sz="2400" dirty="0"/>
          </a:p>
        </p:txBody>
      </p:sp>
    </p:spTree>
  </p:cSld>
  <p:clrMapOvr>
    <a:masterClrMapping/>
  </p:clrMapOvr>
  <p:transition spd="slow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071678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s-CL" sz="2400" b="1" dirty="0" smtClean="0">
                <a:solidFill>
                  <a:schemeClr val="bg1"/>
                </a:solidFill>
              </a:rPr>
              <a:t>	También aquí este desarrollo normal puede verse truncado, lo cual puede generar varios tipos de </a:t>
            </a:r>
            <a:r>
              <a:rPr lang="es-CL" sz="2400" b="1" dirty="0" smtClean="0">
                <a:solidFill>
                  <a:srgbClr val="FF0000"/>
                </a:solidFill>
              </a:rPr>
              <a:t>fijaciones fálicas</a:t>
            </a:r>
            <a:r>
              <a:rPr lang="es-CL" sz="2400" b="1" dirty="0" smtClean="0">
                <a:solidFill>
                  <a:schemeClr val="bg1"/>
                </a:solidFill>
              </a:rPr>
              <a:t>.</a:t>
            </a:r>
          </a:p>
          <a:p>
            <a:pPr algn="ctr">
              <a:buNone/>
            </a:pPr>
            <a:r>
              <a:rPr lang="es-CL" sz="2400" b="1" dirty="0">
                <a:solidFill>
                  <a:schemeClr val="bg1"/>
                </a:solidFill>
              </a:rPr>
              <a:t>	</a:t>
            </a:r>
            <a:r>
              <a:rPr lang="es-CL" sz="2400" b="1" dirty="0" smtClean="0">
                <a:solidFill>
                  <a:schemeClr val="bg1"/>
                </a:solidFill>
              </a:rPr>
              <a:t>Tomando como referencia al niño: si el padre es muy autoritario, y la madre tiende a rechazarlo o ignorarlo, esto generará una </a:t>
            </a:r>
            <a:r>
              <a:rPr lang="es-CL" sz="2400" b="1" i="1" dirty="0" smtClean="0">
                <a:solidFill>
                  <a:srgbClr val="FF0000"/>
                </a:solidFill>
              </a:rPr>
              <a:t>Fijación Fálica de inferioridad sexual</a:t>
            </a:r>
            <a:r>
              <a:rPr lang="es-CL" sz="2400" b="1" dirty="0" smtClean="0">
                <a:solidFill>
                  <a:schemeClr val="bg1"/>
                </a:solidFill>
              </a:rPr>
              <a:t>, asociada a una imagen paterna demasiado fuerte y una madre que no lo desea.</a:t>
            </a:r>
          </a:p>
          <a:p>
            <a:pPr algn="ctr">
              <a:buNone/>
            </a:pPr>
            <a:r>
              <a:rPr lang="es-CL" sz="2400" b="1" dirty="0" smtClean="0">
                <a:solidFill>
                  <a:schemeClr val="bg1"/>
                </a:solidFill>
              </a:rPr>
              <a:t>	Si por el contrario, el padre es una imagen débil y pasiva, y la madre es muy </a:t>
            </a:r>
            <a:r>
              <a:rPr lang="es-CL" sz="2400" b="1" dirty="0" err="1" smtClean="0">
                <a:solidFill>
                  <a:schemeClr val="bg1"/>
                </a:solidFill>
              </a:rPr>
              <a:t>sobreprotectora</a:t>
            </a:r>
            <a:r>
              <a:rPr lang="es-CL" sz="2400" b="1" dirty="0" smtClean="0">
                <a:solidFill>
                  <a:schemeClr val="bg1"/>
                </a:solidFill>
              </a:rPr>
              <a:t>, se puede desarrollar una </a:t>
            </a:r>
            <a:r>
              <a:rPr lang="es-CL" sz="2400" b="1" i="1" dirty="0" smtClean="0">
                <a:solidFill>
                  <a:srgbClr val="FF0000"/>
                </a:solidFill>
              </a:rPr>
              <a:t>Fijación Fálica megalómana </a:t>
            </a:r>
            <a:r>
              <a:rPr lang="es-CL" sz="2400" b="1" dirty="0" smtClean="0">
                <a:solidFill>
                  <a:schemeClr val="bg1"/>
                </a:solidFill>
              </a:rPr>
              <a:t>o </a:t>
            </a:r>
            <a:r>
              <a:rPr lang="es-CL" sz="2400" b="1" i="1" dirty="0" smtClean="0">
                <a:solidFill>
                  <a:srgbClr val="FF0000"/>
                </a:solidFill>
              </a:rPr>
              <a:t>egocéntrica</a:t>
            </a:r>
            <a:r>
              <a:rPr lang="es-CL" sz="2400" b="1" dirty="0" smtClean="0">
                <a:solidFill>
                  <a:schemeClr val="bg1"/>
                </a:solidFill>
              </a:rPr>
              <a:t>, con una confianza exagerada en su propia sexualidad, que lo puede llevar a ser una persona superficial y autorreferente.</a:t>
            </a:r>
            <a:endParaRPr lang="es-CL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2844" y="200024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CL" sz="2400" b="1" dirty="0" smtClean="0">
                <a:solidFill>
                  <a:srgbClr val="FF0000"/>
                </a:solidFill>
              </a:rPr>
              <a:t>5. Fase de Latencia</a:t>
            </a:r>
            <a:r>
              <a:rPr lang="es-CL" sz="2400" b="1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es-CL" sz="2400" b="1" dirty="0" smtClean="0">
                <a:solidFill>
                  <a:schemeClr val="bg1"/>
                </a:solidFill>
              </a:rPr>
              <a:t>(7 a 12 años aprox.)</a:t>
            </a:r>
          </a:p>
          <a:p>
            <a:pPr>
              <a:buNone/>
            </a:pPr>
            <a:endParaRPr lang="es-CL" sz="2400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CL" sz="2400" b="1" dirty="0" smtClean="0">
                <a:solidFill>
                  <a:schemeClr val="bg1"/>
                </a:solidFill>
              </a:rPr>
              <a:t>	En esta etapa el desarrollo sexual queda en pausa, ya que el niño ingresa a la educación escolar, de modo que sus prioridades son la </a:t>
            </a:r>
            <a:r>
              <a:rPr lang="es-CL" sz="2400" b="1" dirty="0" smtClean="0">
                <a:solidFill>
                  <a:srgbClr val="FF0000"/>
                </a:solidFill>
              </a:rPr>
              <a:t>socialización </a:t>
            </a:r>
            <a:r>
              <a:rPr lang="es-CL" sz="2400" b="1" dirty="0" smtClean="0">
                <a:solidFill>
                  <a:schemeClr val="bg1"/>
                </a:solidFill>
              </a:rPr>
              <a:t>con otros, el </a:t>
            </a:r>
            <a:r>
              <a:rPr lang="es-CL" sz="2400" b="1" dirty="0" smtClean="0">
                <a:solidFill>
                  <a:srgbClr val="FF0000"/>
                </a:solidFill>
              </a:rPr>
              <a:t>aprendizaje </a:t>
            </a:r>
            <a:r>
              <a:rPr lang="es-CL" sz="2400" b="1" dirty="0" smtClean="0">
                <a:solidFill>
                  <a:schemeClr val="bg1"/>
                </a:solidFill>
              </a:rPr>
              <a:t>de nuevas destrezas y la maduración intelectual.</a:t>
            </a:r>
            <a:endParaRPr lang="es-CL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91174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s-CL" b="1" dirty="0" smtClean="0">
                <a:solidFill>
                  <a:srgbClr val="FF0000"/>
                </a:solidFill>
              </a:rPr>
              <a:t>	6</a:t>
            </a:r>
            <a:r>
              <a:rPr lang="es-CL" b="1" dirty="0" smtClean="0">
                <a:solidFill>
                  <a:srgbClr val="FF0000"/>
                </a:solidFill>
              </a:rPr>
              <a:t>. Fase Genital.</a:t>
            </a:r>
          </a:p>
          <a:p>
            <a:pPr>
              <a:buNone/>
            </a:pPr>
            <a:r>
              <a:rPr lang="es-CL" dirty="0" smtClean="0"/>
              <a:t>	</a:t>
            </a:r>
            <a:r>
              <a:rPr lang="es-CL" dirty="0" smtClean="0">
                <a:solidFill>
                  <a:schemeClr val="bg1"/>
                </a:solidFill>
              </a:rPr>
              <a:t>(</a:t>
            </a:r>
            <a:r>
              <a:rPr lang="es-CL" dirty="0" smtClean="0">
                <a:solidFill>
                  <a:schemeClr val="bg1"/>
                </a:solidFill>
              </a:rPr>
              <a:t>12 años en adelante)</a:t>
            </a:r>
          </a:p>
          <a:p>
            <a:pPr>
              <a:buNone/>
            </a:pPr>
            <a:endParaRPr lang="es-CL" dirty="0"/>
          </a:p>
          <a:p>
            <a:pPr>
              <a:buNone/>
            </a:pPr>
            <a:r>
              <a:rPr lang="es-CL" dirty="0" smtClean="0"/>
              <a:t>	La pubertad, con sus cambios físicos y hormonales, hacen que el desarrollo sexual se vuelva nuevamente una variable importante en la persona.  Ahora </a:t>
            </a:r>
            <a:r>
              <a:rPr lang="es-CL" dirty="0" smtClean="0">
                <a:solidFill>
                  <a:srgbClr val="FF0000"/>
                </a:solidFill>
              </a:rPr>
              <a:t>el </a:t>
            </a:r>
            <a:r>
              <a:rPr lang="es-CL" dirty="0" smtClean="0">
                <a:solidFill>
                  <a:srgbClr val="FF0000"/>
                </a:solidFill>
              </a:rPr>
              <a:t>sexo se </a:t>
            </a:r>
            <a:r>
              <a:rPr lang="es-CL" dirty="0" smtClean="0">
                <a:solidFill>
                  <a:srgbClr val="FF0000"/>
                </a:solidFill>
              </a:rPr>
              <a:t>centra </a:t>
            </a:r>
            <a:r>
              <a:rPr lang="es-CL" dirty="0" smtClean="0">
                <a:solidFill>
                  <a:srgbClr val="FF0000"/>
                </a:solidFill>
              </a:rPr>
              <a:t>principalmente sobre </a:t>
            </a:r>
            <a:r>
              <a:rPr lang="es-CL" dirty="0" smtClean="0">
                <a:solidFill>
                  <a:srgbClr val="FF0000"/>
                </a:solidFill>
              </a:rPr>
              <a:t>el placer genital</a:t>
            </a:r>
            <a:r>
              <a:rPr lang="es-CL" dirty="0" smtClean="0"/>
              <a:t>, de manera que las inclinaciones en este sentido van dirigidas al acto sexual mismo</a:t>
            </a:r>
            <a:r>
              <a:rPr lang="es-CL" dirty="0" smtClean="0"/>
              <a:t>.  </a:t>
            </a:r>
            <a:r>
              <a:rPr lang="es-CL" dirty="0" smtClean="0"/>
              <a:t>Así, la atracción física se hace evidente, y actividades como la masturbación, la fantasía y otros ritos sociales con connotación erótica (como ciertos tipos de juegos o de bailes), forman parte de una </a:t>
            </a:r>
            <a:r>
              <a:rPr lang="es-CL" dirty="0" smtClean="0">
                <a:solidFill>
                  <a:srgbClr val="FF0000"/>
                </a:solidFill>
              </a:rPr>
              <a:t>exploración de la propia sexualidad</a:t>
            </a:r>
            <a:r>
              <a:rPr lang="es-CL" dirty="0" smtClean="0"/>
              <a:t>, lo cual, en un marco  adecuado, es normal y sano.</a:t>
            </a:r>
            <a:endParaRPr lang="es-CL" dirty="0" smtClean="0"/>
          </a:p>
        </p:txBody>
      </p:sp>
    </p:spTree>
  </p:cSld>
  <p:clrMapOvr>
    <a:masterClrMapping/>
  </p:clrMapOvr>
  <p:transition spd="slow"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CL" sz="2300" dirty="0" smtClean="0"/>
              <a:t>	Sin </a:t>
            </a:r>
            <a:r>
              <a:rPr lang="es-CL" sz="2300" dirty="0" smtClean="0"/>
              <a:t>embargo, cuando este desarrollo encuentra </a:t>
            </a:r>
            <a:r>
              <a:rPr lang="es-CL" sz="2300" dirty="0" smtClean="0"/>
              <a:t>obstáculos, sea por experiencias </a:t>
            </a:r>
            <a:r>
              <a:rPr lang="es-CL" sz="2300" dirty="0" smtClean="0"/>
              <a:t>humillantes, vergonzosas, </a:t>
            </a:r>
            <a:r>
              <a:rPr lang="es-CL" sz="2300" dirty="0" smtClean="0"/>
              <a:t>insólitas, impactantes </a:t>
            </a:r>
            <a:r>
              <a:rPr lang="es-CL" sz="2300" dirty="0" smtClean="0"/>
              <a:t>o incluso </a:t>
            </a:r>
            <a:r>
              <a:rPr lang="es-CL" sz="2300" dirty="0" smtClean="0"/>
              <a:t>traumáticas, la sexualidad de la persona puede desviarse de su desarrollo normal, pudiendo generarse perversiones</a:t>
            </a:r>
            <a:r>
              <a:rPr lang="es-CL" sz="2300" dirty="0" smtClean="0"/>
              <a:t>, tales como las </a:t>
            </a:r>
            <a:r>
              <a:rPr lang="es-CL" sz="2300" b="1" i="1" dirty="0" err="1" smtClean="0">
                <a:solidFill>
                  <a:srgbClr val="FF0000"/>
                </a:solidFill>
              </a:rPr>
              <a:t>parafilias</a:t>
            </a:r>
            <a:r>
              <a:rPr lang="es-CL" sz="2300" dirty="0" smtClean="0"/>
              <a:t>, es decir, desviaciones sexuales </a:t>
            </a:r>
            <a:r>
              <a:rPr lang="es-CL" sz="2300" dirty="0" smtClean="0"/>
              <a:t>anómalas, que </a:t>
            </a:r>
            <a:r>
              <a:rPr lang="es-CL" sz="2300" dirty="0" smtClean="0"/>
              <a:t>en algunos casos </a:t>
            </a:r>
            <a:r>
              <a:rPr lang="es-CL" sz="2300" dirty="0" smtClean="0"/>
              <a:t>pueden constituir serias patologías.</a:t>
            </a:r>
            <a:endParaRPr lang="es-CL" sz="2300" dirty="0" smtClean="0"/>
          </a:p>
          <a:p>
            <a:endParaRPr lang="es-CL" dirty="0"/>
          </a:p>
        </p:txBody>
      </p:sp>
    </p:spTree>
  </p:cSld>
  <p:clrMapOvr>
    <a:masterClrMapping/>
  </p:clrMapOvr>
  <p:transition spd="slow"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528641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CL" sz="1800" b="1" u="sng" dirty="0" smtClean="0">
                <a:solidFill>
                  <a:schemeClr val="bg1"/>
                </a:solidFill>
              </a:rPr>
              <a:t>Algunas </a:t>
            </a:r>
            <a:r>
              <a:rPr lang="es-CL" sz="1800" b="1" u="sng" dirty="0" err="1" smtClean="0">
                <a:solidFill>
                  <a:schemeClr val="bg1"/>
                </a:solidFill>
              </a:rPr>
              <a:t>Parafilias</a:t>
            </a:r>
            <a:r>
              <a:rPr lang="es-CL" sz="1800" b="1" u="sng" dirty="0" smtClean="0">
                <a:solidFill>
                  <a:schemeClr val="bg1"/>
                </a:solidFill>
              </a:rPr>
              <a:t> Comunes son:</a:t>
            </a:r>
          </a:p>
          <a:p>
            <a:r>
              <a:rPr lang="es-CL" sz="1800" b="1" dirty="0" err="1" smtClean="0">
                <a:solidFill>
                  <a:srgbClr val="FF0000"/>
                </a:solidFill>
              </a:rPr>
              <a:t>Voyeurismo</a:t>
            </a:r>
            <a:r>
              <a:rPr lang="es-CL" sz="1800" b="1" dirty="0" smtClean="0">
                <a:solidFill>
                  <a:srgbClr val="FFFF00"/>
                </a:solidFill>
              </a:rPr>
              <a:t>: Buscar placer sexual al ver a otras personas (conocidas o desconocidas) teniendo relaciones sexuales</a:t>
            </a:r>
            <a:r>
              <a:rPr lang="es-CL" sz="1800" b="1" dirty="0" smtClean="0">
                <a:solidFill>
                  <a:srgbClr val="FFFF00"/>
                </a:solidFill>
              </a:rPr>
              <a:t>.</a:t>
            </a:r>
          </a:p>
          <a:p>
            <a:r>
              <a:rPr lang="es-CL" sz="1800" b="1" dirty="0" err="1" smtClean="0">
                <a:solidFill>
                  <a:srgbClr val="FF0000"/>
                </a:solidFill>
              </a:rPr>
              <a:t>Agorafilia</a:t>
            </a:r>
            <a:r>
              <a:rPr lang="es-CL" sz="1800" b="1" dirty="0" smtClean="0">
                <a:solidFill>
                  <a:srgbClr val="FFFF00"/>
                </a:solidFill>
              </a:rPr>
              <a:t>: Buscar el placer mediante relaciones sexuales en lugares públicos.</a:t>
            </a:r>
          </a:p>
          <a:p>
            <a:r>
              <a:rPr lang="es-CL" sz="1800" b="1" dirty="0" err="1" smtClean="0">
                <a:solidFill>
                  <a:srgbClr val="FF0000"/>
                </a:solidFill>
              </a:rPr>
              <a:t>Frotteurismo</a:t>
            </a:r>
            <a:r>
              <a:rPr lang="es-CL" sz="1800" b="1" dirty="0" smtClean="0">
                <a:solidFill>
                  <a:srgbClr val="FFFF00"/>
                </a:solidFill>
              </a:rPr>
              <a:t>: Encontrar placer sexual frotándose contra otras personas en lugares congestionados.</a:t>
            </a:r>
          </a:p>
          <a:p>
            <a:r>
              <a:rPr lang="es-CL" sz="1800" b="1" dirty="0" smtClean="0">
                <a:solidFill>
                  <a:srgbClr val="FF0000"/>
                </a:solidFill>
              </a:rPr>
              <a:t>Sadismo</a:t>
            </a:r>
            <a:r>
              <a:rPr lang="es-CL" sz="1800" b="1" dirty="0" smtClean="0">
                <a:solidFill>
                  <a:srgbClr val="FFFF00"/>
                </a:solidFill>
              </a:rPr>
              <a:t>: Buscar el placer proporcionando dolor a otra persona.  En el extremo se puede transformar en </a:t>
            </a:r>
            <a:r>
              <a:rPr lang="es-CL" sz="1800" b="1" dirty="0" err="1" smtClean="0">
                <a:solidFill>
                  <a:srgbClr val="FF0000"/>
                </a:solidFill>
              </a:rPr>
              <a:t>Brutalismo</a:t>
            </a:r>
            <a:r>
              <a:rPr lang="es-CL" sz="1800" b="1" dirty="0" smtClean="0">
                <a:solidFill>
                  <a:srgbClr val="FFFF00"/>
                </a:solidFill>
              </a:rPr>
              <a:t>.</a:t>
            </a:r>
          </a:p>
          <a:p>
            <a:r>
              <a:rPr lang="es-CL" sz="1800" b="1" dirty="0" smtClean="0">
                <a:solidFill>
                  <a:srgbClr val="FF0000"/>
                </a:solidFill>
              </a:rPr>
              <a:t>Masoquismo</a:t>
            </a:r>
            <a:r>
              <a:rPr lang="es-CL" sz="1800" b="1" dirty="0" smtClean="0">
                <a:solidFill>
                  <a:srgbClr val="FFFF00"/>
                </a:solidFill>
              </a:rPr>
              <a:t>: Encontrar placer en sufrir dolor físico.</a:t>
            </a:r>
          </a:p>
          <a:p>
            <a:r>
              <a:rPr lang="es-CL" sz="1800" b="1" dirty="0" smtClean="0">
                <a:solidFill>
                  <a:srgbClr val="FF0000"/>
                </a:solidFill>
              </a:rPr>
              <a:t>Fetichismo</a:t>
            </a:r>
            <a:r>
              <a:rPr lang="es-CL" sz="1800" b="1" dirty="0" smtClean="0">
                <a:solidFill>
                  <a:srgbClr val="FFFF00"/>
                </a:solidFill>
              </a:rPr>
              <a:t>: La necesidad de utilizar objetos (ropa, calzado, uñas, etc.) para obtener excitación sexual.</a:t>
            </a:r>
          </a:p>
          <a:p>
            <a:r>
              <a:rPr lang="es-CL" sz="1800" b="1" dirty="0" smtClean="0">
                <a:solidFill>
                  <a:srgbClr val="FF0000"/>
                </a:solidFill>
              </a:rPr>
              <a:t>Necrofilia</a:t>
            </a:r>
            <a:r>
              <a:rPr lang="es-CL" sz="1800" b="1" dirty="0" smtClean="0">
                <a:solidFill>
                  <a:srgbClr val="FFFF00"/>
                </a:solidFill>
              </a:rPr>
              <a:t>: La relación sexual se realiza con cadáveres.</a:t>
            </a:r>
          </a:p>
          <a:p>
            <a:r>
              <a:rPr lang="es-CL" sz="1800" b="1" dirty="0" smtClean="0">
                <a:solidFill>
                  <a:srgbClr val="FF0000"/>
                </a:solidFill>
              </a:rPr>
              <a:t>Escatología Telefónica</a:t>
            </a:r>
            <a:r>
              <a:rPr lang="es-CL" sz="1800" b="1" dirty="0" smtClean="0">
                <a:solidFill>
                  <a:srgbClr val="FFFF00"/>
                </a:solidFill>
              </a:rPr>
              <a:t>: Encontrar placer sexual mediante llamados telefónicos anónimos.</a:t>
            </a:r>
          </a:p>
          <a:p>
            <a:r>
              <a:rPr lang="es-CL" sz="1800" b="1" dirty="0" err="1" smtClean="0">
                <a:solidFill>
                  <a:srgbClr val="FF0000"/>
                </a:solidFill>
              </a:rPr>
              <a:t>Coprofilia</a:t>
            </a:r>
            <a:r>
              <a:rPr lang="es-CL" sz="1800" b="1" dirty="0" smtClean="0">
                <a:solidFill>
                  <a:srgbClr val="FF0000"/>
                </a:solidFill>
              </a:rPr>
              <a:t> y </a:t>
            </a:r>
            <a:r>
              <a:rPr lang="es-CL" sz="1800" b="1" dirty="0" err="1" smtClean="0">
                <a:solidFill>
                  <a:srgbClr val="FF0000"/>
                </a:solidFill>
              </a:rPr>
              <a:t>Urofilia</a:t>
            </a:r>
            <a:r>
              <a:rPr lang="es-CL" sz="1800" b="1" dirty="0" smtClean="0">
                <a:solidFill>
                  <a:srgbClr val="FFFF00"/>
                </a:solidFill>
              </a:rPr>
              <a:t>: Encontrar placer sexual a través de excrementos y orina.</a:t>
            </a:r>
          </a:p>
          <a:p>
            <a:r>
              <a:rPr lang="es-CL" sz="1800" b="1" dirty="0" smtClean="0">
                <a:solidFill>
                  <a:srgbClr val="FF0000"/>
                </a:solidFill>
              </a:rPr>
              <a:t>Zoofilia</a:t>
            </a:r>
            <a:r>
              <a:rPr lang="es-CL" sz="1800" b="1" dirty="0" smtClean="0">
                <a:solidFill>
                  <a:srgbClr val="FFFF00"/>
                </a:solidFill>
              </a:rPr>
              <a:t>: La relación sexual se obtiene con otros seres vivos no humanos.</a:t>
            </a:r>
          </a:p>
          <a:p>
            <a:r>
              <a:rPr lang="es-CL" sz="1800" b="1" dirty="0" err="1" smtClean="0">
                <a:solidFill>
                  <a:srgbClr val="FF0000"/>
                </a:solidFill>
              </a:rPr>
              <a:t>Abasiofilia</a:t>
            </a:r>
            <a:r>
              <a:rPr lang="es-CL" sz="1800" b="1" dirty="0" smtClean="0">
                <a:solidFill>
                  <a:srgbClr val="FFFF00"/>
                </a:solidFill>
              </a:rPr>
              <a:t>: Encontrar placer sexual al excitarse con personas minusválidas.</a:t>
            </a:r>
          </a:p>
        </p:txBody>
      </p:sp>
    </p:spTree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2487591"/>
            <a:ext cx="6243654" cy="4370409"/>
          </a:xfrm>
        </p:spPr>
        <p:txBody>
          <a:bodyPr>
            <a:normAutofit/>
          </a:bodyPr>
          <a:lstStyle/>
          <a:p>
            <a:pPr algn="l"/>
            <a:r>
              <a:rPr lang="es-CL" sz="2800" dirty="0" smtClean="0">
                <a:solidFill>
                  <a:srgbClr val="FF0000"/>
                </a:solidFill>
              </a:rPr>
              <a:t>Según el psicoanálisis freudiano, de nuestros impulsos primordiales, el más poderoso es el </a:t>
            </a:r>
            <a:r>
              <a:rPr lang="es-CL" sz="2800" b="1" i="1" dirty="0" smtClean="0">
                <a:solidFill>
                  <a:srgbClr val="FF0000"/>
                </a:solidFill>
              </a:rPr>
              <a:t>principio de placer</a:t>
            </a:r>
            <a:r>
              <a:rPr lang="es-CL" sz="2800" dirty="0" smtClean="0">
                <a:solidFill>
                  <a:srgbClr val="FF0000"/>
                </a:solidFill>
              </a:rPr>
              <a:t>, que se presenta desde el momento de nacer. Este principio, sumado a la interacción progresiva con la realidad y la cultura, van moldeando el carácter  de la persona, dando lugar a distintas </a:t>
            </a:r>
            <a:r>
              <a:rPr lang="es-CL" sz="2800" b="1" dirty="0" smtClean="0">
                <a:solidFill>
                  <a:srgbClr val="FF0000"/>
                </a:solidFill>
              </a:rPr>
              <a:t>etapas de desarrollo psicosexual</a:t>
            </a:r>
            <a:r>
              <a:rPr lang="es-CL" sz="2800" dirty="0" smtClean="0">
                <a:solidFill>
                  <a:srgbClr val="FF0000"/>
                </a:solidFill>
              </a:rPr>
              <a:t>.</a:t>
            </a:r>
            <a:endParaRPr lang="es-CL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2487591"/>
            <a:ext cx="6243654" cy="4370409"/>
          </a:xfrm>
        </p:spPr>
        <p:txBody>
          <a:bodyPr>
            <a:normAutofit/>
          </a:bodyPr>
          <a:lstStyle/>
          <a:p>
            <a:pPr algn="l"/>
            <a:r>
              <a:rPr lang="es-CL" sz="2800" dirty="0" smtClean="0">
                <a:solidFill>
                  <a:srgbClr val="FF0000"/>
                </a:solidFill>
              </a:rPr>
              <a:t>Estas etapas marcan el progreso desde una </a:t>
            </a:r>
            <a:r>
              <a:rPr lang="es-CL" sz="2800" b="1" dirty="0" smtClean="0">
                <a:solidFill>
                  <a:srgbClr val="FF0000"/>
                </a:solidFill>
              </a:rPr>
              <a:t>orientación hedonista dispersa</a:t>
            </a:r>
            <a:r>
              <a:rPr lang="es-CL" sz="2800" dirty="0" smtClean="0">
                <a:solidFill>
                  <a:srgbClr val="FF0000"/>
                </a:solidFill>
              </a:rPr>
              <a:t> (el niño busca el placer por todos los medios disponibles), a una </a:t>
            </a:r>
            <a:r>
              <a:rPr lang="es-CL" sz="2800" b="1" dirty="0" smtClean="0">
                <a:solidFill>
                  <a:srgbClr val="FF0000"/>
                </a:solidFill>
              </a:rPr>
              <a:t>identificación con el rol sexual</a:t>
            </a:r>
            <a:r>
              <a:rPr lang="es-CL" sz="2800" dirty="0" smtClean="0">
                <a:solidFill>
                  <a:srgbClr val="FF0000"/>
                </a:solidFill>
              </a:rPr>
              <a:t>.</a:t>
            </a:r>
            <a:br>
              <a:rPr lang="es-CL" sz="2800" dirty="0" smtClean="0">
                <a:solidFill>
                  <a:srgbClr val="FF0000"/>
                </a:solidFill>
              </a:rPr>
            </a:br>
            <a:r>
              <a:rPr lang="es-CL" sz="2800" dirty="0" smtClean="0">
                <a:solidFill>
                  <a:srgbClr val="FF0000"/>
                </a:solidFill>
              </a:rPr>
              <a:t>La frustración o interrupción de cualquiera de estas etapas dará lugar a las llamadas </a:t>
            </a:r>
            <a:r>
              <a:rPr lang="es-CL" sz="2800" b="1" dirty="0" smtClean="0">
                <a:solidFill>
                  <a:srgbClr val="FF0000"/>
                </a:solidFill>
              </a:rPr>
              <a:t>fijaciones</a:t>
            </a:r>
            <a:r>
              <a:rPr lang="es-CL" sz="2800" dirty="0" smtClean="0">
                <a:solidFill>
                  <a:srgbClr val="FF0000"/>
                </a:solidFill>
              </a:rPr>
              <a:t>,  y que se definen como la </a:t>
            </a:r>
            <a:r>
              <a:rPr lang="es-CL" sz="2800" b="1" i="1" dirty="0" smtClean="0">
                <a:solidFill>
                  <a:srgbClr val="FF0000"/>
                </a:solidFill>
              </a:rPr>
              <a:t>retención de rasgos infantiles de personalidad </a:t>
            </a:r>
            <a:r>
              <a:rPr lang="es-CL" sz="2800" dirty="0" smtClean="0">
                <a:solidFill>
                  <a:srgbClr val="FF0000"/>
                </a:solidFill>
              </a:rPr>
              <a:t>durante la vida adulta.</a:t>
            </a:r>
            <a:endParaRPr lang="es-CL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85736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CL" sz="2000" dirty="0" smtClean="0"/>
              <a:t>	</a:t>
            </a:r>
            <a:r>
              <a:rPr lang="es-CL" sz="2500" b="1" dirty="0" smtClean="0"/>
              <a:t>1. Fase Oral </a:t>
            </a:r>
            <a:r>
              <a:rPr lang="es-CL" sz="2500" dirty="0" smtClean="0"/>
              <a:t>(primeros meses de vida)</a:t>
            </a:r>
          </a:p>
          <a:p>
            <a:pPr>
              <a:buNone/>
            </a:pPr>
            <a:endParaRPr lang="es-CL" sz="2500" dirty="0"/>
          </a:p>
          <a:p>
            <a:pPr>
              <a:buNone/>
            </a:pPr>
            <a:r>
              <a:rPr lang="es-CL" sz="2500" dirty="0" smtClean="0"/>
              <a:t>	Durante esta primera etapa, el placer está asociado a la estimulación bucal, primera fuente de goce en la vida del niño. Así, la tendencia natural es la de llevarse todo a la boca, independiente de que ello tenga o no un fin alimenticio.</a:t>
            </a:r>
            <a:endParaRPr lang="es-CL" sz="25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928802"/>
            <a:ext cx="8229600" cy="42402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CL" sz="2000" dirty="0" smtClean="0">
                <a:solidFill>
                  <a:schemeClr val="bg1"/>
                </a:solidFill>
              </a:rPr>
              <a:t>	</a:t>
            </a:r>
            <a:endParaRPr lang="es-CL" sz="2500" dirty="0" smtClean="0"/>
          </a:p>
          <a:p>
            <a:pPr>
              <a:buNone/>
            </a:pPr>
            <a:endParaRPr lang="es-CL" sz="2500" dirty="0" smtClean="0"/>
          </a:p>
          <a:p>
            <a:pPr>
              <a:buNone/>
            </a:pPr>
            <a:endParaRPr lang="es-CL" sz="2500" dirty="0"/>
          </a:p>
          <a:p>
            <a:pPr>
              <a:buNone/>
            </a:pPr>
            <a:r>
              <a:rPr lang="es-CL" sz="2500" dirty="0" smtClean="0"/>
              <a:t>	La frustración o interrupción de esta etapa puede dar lugar a una </a:t>
            </a:r>
            <a:r>
              <a:rPr lang="es-CL" sz="2500" b="1" dirty="0" smtClean="0">
                <a:solidFill>
                  <a:srgbClr val="FF0000"/>
                </a:solidFill>
              </a:rPr>
              <a:t>Fijación Oral Pasiva</a:t>
            </a:r>
            <a:r>
              <a:rPr lang="es-CL" sz="2500" dirty="0" smtClean="0"/>
              <a:t>, la cual se expresa a través de la búsqueda de gratificaciones orales (comer, beber, fumar), y en un carácter dependiente y aprehensivo.</a:t>
            </a:r>
            <a:endParaRPr lang="es-CL" sz="25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200024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CL" sz="2000" dirty="0" smtClean="0">
                <a:solidFill>
                  <a:schemeClr val="bg1"/>
                </a:solidFill>
              </a:rPr>
              <a:t>	</a:t>
            </a:r>
            <a:r>
              <a:rPr lang="es-CL" sz="2500" b="1" dirty="0">
                <a:solidFill>
                  <a:schemeClr val="bg1"/>
                </a:solidFill>
              </a:rPr>
              <a:t>2</a:t>
            </a:r>
            <a:r>
              <a:rPr lang="es-CL" sz="2500" b="1" dirty="0" smtClean="0">
                <a:solidFill>
                  <a:schemeClr val="bg1"/>
                </a:solidFill>
              </a:rPr>
              <a:t>. </a:t>
            </a:r>
            <a:r>
              <a:rPr lang="es-CL" sz="2500" b="1" dirty="0" smtClean="0">
                <a:solidFill>
                  <a:srgbClr val="FF0000"/>
                </a:solidFill>
              </a:rPr>
              <a:t>Fase Oral Sádica </a:t>
            </a:r>
            <a:r>
              <a:rPr lang="es-CL" sz="2500" dirty="0" smtClean="0">
                <a:solidFill>
                  <a:schemeClr val="bg1"/>
                </a:solidFill>
              </a:rPr>
              <a:t>(9 meses al año y medio aprox.)</a:t>
            </a:r>
          </a:p>
          <a:p>
            <a:pPr>
              <a:buNone/>
            </a:pPr>
            <a:endParaRPr lang="es-CL" sz="2500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CL" sz="2500" dirty="0" smtClean="0">
                <a:solidFill>
                  <a:schemeClr val="bg1"/>
                </a:solidFill>
              </a:rPr>
              <a:t>	Durante esta etapa, la búsqueda del placer se relaciona con la aparición de la dentición, y por lo tanto, con acciones como morder, masticar, y en general, la posibilidad de infligir daño.</a:t>
            </a:r>
            <a:endParaRPr lang="es-CL" sz="2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6000" b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14348" y="2000240"/>
            <a:ext cx="772953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CL" sz="2000" dirty="0" smtClean="0">
                <a:solidFill>
                  <a:schemeClr val="bg1"/>
                </a:solidFill>
              </a:rPr>
              <a:t>	</a:t>
            </a:r>
          </a:p>
          <a:p>
            <a:pPr algn="r">
              <a:buNone/>
            </a:pPr>
            <a:r>
              <a:rPr lang="es-CL" sz="2000" b="1" dirty="0">
                <a:solidFill>
                  <a:schemeClr val="bg1"/>
                </a:solidFill>
              </a:rPr>
              <a:t>	</a:t>
            </a:r>
            <a:r>
              <a:rPr lang="es-CL" sz="2500" b="1" dirty="0" smtClean="0">
                <a:solidFill>
                  <a:schemeClr val="bg1"/>
                </a:solidFill>
              </a:rPr>
              <a:t>La interrupción de esta etapa puede dar lugar a una </a:t>
            </a:r>
            <a:r>
              <a:rPr lang="es-CL" sz="2500" b="1" i="1" dirty="0" smtClean="0">
                <a:solidFill>
                  <a:srgbClr val="FF0000"/>
                </a:solidFill>
              </a:rPr>
              <a:t>Fijación Oral Agresiva </a:t>
            </a:r>
            <a:r>
              <a:rPr lang="es-CL" sz="2500" b="1" dirty="0" smtClean="0">
                <a:solidFill>
                  <a:schemeClr val="bg1"/>
                </a:solidFill>
              </a:rPr>
              <a:t>(o </a:t>
            </a:r>
            <a:r>
              <a:rPr lang="es-CL" sz="2500" b="1" i="1" dirty="0" smtClean="0">
                <a:solidFill>
                  <a:schemeClr val="bg1"/>
                </a:solidFill>
              </a:rPr>
              <a:t>sádica</a:t>
            </a:r>
            <a:r>
              <a:rPr lang="es-CL" sz="2500" b="1" dirty="0" smtClean="0">
                <a:solidFill>
                  <a:schemeClr val="bg1"/>
                </a:solidFill>
              </a:rPr>
              <a:t>), que se manifiesta en un carácter verbalmente agresivo (que puede ser grosero, pero también sarcástico). Además, busca gratificaciones orales asociadas a morder (lápices, chicles, las uñas o el pelo).</a:t>
            </a:r>
            <a:endParaRPr lang="es-CL" sz="2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200024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CL" sz="2000" dirty="0" smtClean="0">
                <a:solidFill>
                  <a:schemeClr val="bg1"/>
                </a:solidFill>
              </a:rPr>
              <a:t>	</a:t>
            </a:r>
            <a:r>
              <a:rPr lang="es-CL" sz="2500" b="1" dirty="0" smtClean="0">
                <a:solidFill>
                  <a:schemeClr val="bg1"/>
                </a:solidFill>
              </a:rPr>
              <a:t>3. </a:t>
            </a:r>
            <a:r>
              <a:rPr lang="es-CL" sz="2500" b="1" dirty="0" smtClean="0">
                <a:solidFill>
                  <a:srgbClr val="FF0000"/>
                </a:solidFill>
              </a:rPr>
              <a:t>Fase Anal </a:t>
            </a:r>
          </a:p>
          <a:p>
            <a:pPr>
              <a:buNone/>
            </a:pPr>
            <a:r>
              <a:rPr lang="es-CL" sz="2500" b="1" dirty="0">
                <a:solidFill>
                  <a:srgbClr val="FF0000"/>
                </a:solidFill>
              </a:rPr>
              <a:t>	</a:t>
            </a:r>
            <a:r>
              <a:rPr lang="es-CL" sz="2500" dirty="0" smtClean="0">
                <a:solidFill>
                  <a:schemeClr val="bg1"/>
                </a:solidFill>
              </a:rPr>
              <a:t>(año y medio a cuatro años aprox.)</a:t>
            </a:r>
          </a:p>
          <a:p>
            <a:pPr>
              <a:buNone/>
            </a:pPr>
            <a:endParaRPr lang="es-CL" sz="2500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s-CL" sz="2500" dirty="0" smtClean="0">
                <a:solidFill>
                  <a:schemeClr val="bg1"/>
                </a:solidFill>
              </a:rPr>
              <a:t>	La búsqueda del placer se centra en el control progresivo de la retención y expulsión de excrementos, y además, en las posibilidades de control familiar asociadas a ello, ya que, en definitiva,  estas acciones influyen sobre la actitud de los padres, que habitualmente incentivan el logro de este desarrollo.</a:t>
            </a:r>
            <a:endParaRPr lang="es-CL" sz="2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200024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CL" sz="2400" dirty="0" smtClean="0"/>
              <a:t>	</a:t>
            </a:r>
          </a:p>
          <a:p>
            <a:pPr>
              <a:buNone/>
            </a:pPr>
            <a:endParaRPr lang="es-CL" sz="2400" dirty="0"/>
          </a:p>
          <a:p>
            <a:pPr>
              <a:buNone/>
            </a:pPr>
            <a:endParaRPr lang="es-CL" sz="2400" dirty="0" smtClean="0"/>
          </a:p>
          <a:p>
            <a:pPr>
              <a:buNone/>
            </a:pPr>
            <a:endParaRPr lang="es-CL" sz="2400" dirty="0"/>
          </a:p>
          <a:p>
            <a:pPr>
              <a:buNone/>
            </a:pPr>
            <a:r>
              <a:rPr lang="es-CL" sz="2400" dirty="0" smtClean="0"/>
              <a:t>	Por lo mismo, si la actitud de los padres es demasiado flexible y no fija normas apropiadas para el control de esfínteres, el niño aprenderá a hacer sus necesidades cuando él lo estime conveniente, sin apegarse a reglas, llegando a utilizar esto como una herramienta para controlar y llamar la atención. Es decir, se desarrolla una </a:t>
            </a:r>
            <a:r>
              <a:rPr lang="es-CL" sz="2400" b="1" dirty="0" smtClean="0">
                <a:solidFill>
                  <a:srgbClr val="FF0000"/>
                </a:solidFill>
              </a:rPr>
              <a:t>Fijación Anal Expulsiva</a:t>
            </a:r>
            <a:r>
              <a:rPr lang="es-CL" sz="2400" dirty="0" smtClean="0"/>
              <a:t>, que se refleja en una personalidad desorganizada, impertinente, hipersensible y hasta cruel.</a:t>
            </a:r>
            <a:endParaRPr lang="es-CL" sz="24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395</Words>
  <Application>Microsoft Office PowerPoint</Application>
  <PresentationFormat>Presentación en pantalla (4:3)</PresentationFormat>
  <Paragraphs>72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Tema de Office</vt:lpstr>
      <vt:lpstr>Etapas del Desarrollo Psicosexual</vt:lpstr>
      <vt:lpstr>Según el psicoanálisis freudiano, de nuestros impulsos primordiales, el más poderoso es el principio de placer, que se presenta desde el momento de nacer. Este principio, sumado a la interacción progresiva con la realidad y la cultura, van moldeando el carácter  de la persona, dando lugar a distintas etapas de desarrollo psicosexual.</vt:lpstr>
      <vt:lpstr>Estas etapas marcan el progreso desde una orientación hedonista dispersa (el niño busca el placer por todos los medios disponibles), a una identificación con el rol sexual. La frustración o interrupción de cualquiera de estas etapas dará lugar a las llamadas fijaciones,  y que se definen como la retención de rasgos infantiles de personalidad durante la vida adulta.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Etapas del Desarrollo Psicosexual</dc:title>
  <dc:creator>Pato</dc:creator>
  <cp:lastModifiedBy>Pato</cp:lastModifiedBy>
  <cp:revision>20</cp:revision>
  <dcterms:created xsi:type="dcterms:W3CDTF">2008-11-04T13:42:17Z</dcterms:created>
  <dcterms:modified xsi:type="dcterms:W3CDTF">2008-11-04T19:59:58Z</dcterms:modified>
</cp:coreProperties>
</file>