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notesMasterIdLst>
    <p:notesMasterId r:id="rId82"/>
  </p:notesMasterIdLst>
  <p:handoutMasterIdLst>
    <p:handoutMasterId r:id="rId83"/>
  </p:handoutMasterIdLst>
  <p:sldIdLst>
    <p:sldId id="267" r:id="rId2"/>
    <p:sldId id="256" r:id="rId3"/>
    <p:sldId id="257" r:id="rId4"/>
    <p:sldId id="258" r:id="rId5"/>
    <p:sldId id="259" r:id="rId6"/>
    <p:sldId id="260" r:id="rId7"/>
    <p:sldId id="261" r:id="rId8"/>
    <p:sldId id="314" r:id="rId9"/>
    <p:sldId id="316" r:id="rId10"/>
    <p:sldId id="315" r:id="rId11"/>
    <p:sldId id="262" r:id="rId12"/>
    <p:sldId id="263" r:id="rId13"/>
    <p:sldId id="264" r:id="rId14"/>
    <p:sldId id="265" r:id="rId15"/>
    <p:sldId id="266" r:id="rId16"/>
    <p:sldId id="317" r:id="rId17"/>
    <p:sldId id="318" r:id="rId18"/>
    <p:sldId id="268" r:id="rId19"/>
    <p:sldId id="269" r:id="rId20"/>
    <p:sldId id="270" r:id="rId21"/>
    <p:sldId id="271" r:id="rId22"/>
    <p:sldId id="272" r:id="rId23"/>
    <p:sldId id="273" r:id="rId24"/>
    <p:sldId id="274" r:id="rId25"/>
    <p:sldId id="319" r:id="rId26"/>
    <p:sldId id="320" r:id="rId27"/>
    <p:sldId id="275" r:id="rId28"/>
    <p:sldId id="276" r:id="rId29"/>
    <p:sldId id="277" r:id="rId30"/>
    <p:sldId id="278" r:id="rId31"/>
    <p:sldId id="325" r:id="rId32"/>
    <p:sldId id="321" r:id="rId33"/>
    <p:sldId id="323" r:id="rId34"/>
    <p:sldId id="322" r:id="rId35"/>
    <p:sldId id="324" r:id="rId36"/>
    <p:sldId id="279" r:id="rId37"/>
    <p:sldId id="326" r:id="rId38"/>
    <p:sldId id="280" r:id="rId39"/>
    <p:sldId id="281" r:id="rId40"/>
    <p:sldId id="282" r:id="rId41"/>
    <p:sldId id="283" r:id="rId42"/>
    <p:sldId id="284" r:id="rId43"/>
    <p:sldId id="285" r:id="rId44"/>
    <p:sldId id="286" r:id="rId45"/>
    <p:sldId id="287" r:id="rId46"/>
    <p:sldId id="327" r:id="rId47"/>
    <p:sldId id="328" r:id="rId48"/>
    <p:sldId id="329" r:id="rId49"/>
    <p:sldId id="288" r:id="rId50"/>
    <p:sldId id="330" r:id="rId51"/>
    <p:sldId id="331" r:id="rId52"/>
    <p:sldId id="332" r:id="rId53"/>
    <p:sldId id="289" r:id="rId54"/>
    <p:sldId id="290" r:id="rId55"/>
    <p:sldId id="333" r:id="rId56"/>
    <p:sldId id="334" r:id="rId57"/>
    <p:sldId id="335" r:id="rId58"/>
    <p:sldId id="291" r:id="rId59"/>
    <p:sldId id="292" r:id="rId60"/>
    <p:sldId id="293" r:id="rId61"/>
    <p:sldId id="294" r:id="rId62"/>
    <p:sldId id="295" r:id="rId63"/>
    <p:sldId id="296" r:id="rId64"/>
    <p:sldId id="297" r:id="rId65"/>
    <p:sldId id="298" r:id="rId66"/>
    <p:sldId id="299" r:id="rId67"/>
    <p:sldId id="300" r:id="rId68"/>
    <p:sldId id="301" r:id="rId69"/>
    <p:sldId id="302" r:id="rId70"/>
    <p:sldId id="303" r:id="rId71"/>
    <p:sldId id="304" r:id="rId72"/>
    <p:sldId id="305" r:id="rId73"/>
    <p:sldId id="306" r:id="rId74"/>
    <p:sldId id="307" r:id="rId75"/>
    <p:sldId id="308" r:id="rId76"/>
    <p:sldId id="309" r:id="rId77"/>
    <p:sldId id="310" r:id="rId78"/>
    <p:sldId id="311" r:id="rId79"/>
    <p:sldId id="312" r:id="rId80"/>
    <p:sldId id="313" r:id="rId81"/>
  </p:sldIdLst>
  <p:sldSz cx="9144000" cy="6858000" type="screen4x3"/>
  <p:notesSz cx="6858000" cy="9144000"/>
  <p:defaultTextStyle>
    <a:defPPr>
      <a:defRPr lang="ar-S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65385" autoAdjust="0"/>
    <p:restoredTop sz="86486" autoAdjust="0"/>
  </p:normalViewPr>
  <p:slideViewPr>
    <p:cSldViewPr>
      <p:cViewPr varScale="1">
        <p:scale>
          <a:sx n="55" d="100"/>
          <a:sy n="55" d="100"/>
        </p:scale>
        <p:origin x="-1314" y="-90"/>
      </p:cViewPr>
      <p:guideLst>
        <p:guide orient="horz" pos="2160"/>
        <p:guide pos="2880"/>
      </p:guideLst>
    </p:cSldViewPr>
  </p:slideViewPr>
  <p:outlineViewPr>
    <p:cViewPr>
      <p:scale>
        <a:sx n="33" d="100"/>
        <a:sy n="33" d="100"/>
      </p:scale>
      <p:origin x="0" y="4024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Y"/>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90490320-30E2-44BF-8A95-8C8E8FA3050C}" type="datetime8">
              <a:rPr lang="ar-SY" smtClean="0"/>
              <a:pPr/>
              <a:t>27 حزيران، 09</a:t>
            </a:fld>
            <a:endParaRPr lang="ar-SY"/>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Y"/>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3DE4A164-6F48-4B38-A2A3-6D2FBA6CAEDE}" type="slidenum">
              <a:rPr lang="ar-SY" smtClean="0"/>
              <a:pPr/>
              <a:t>‹#›</a:t>
            </a:fld>
            <a:endParaRPr lang="ar-SY"/>
          </a:p>
        </p:txBody>
      </p:sp>
    </p:spTree>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Y"/>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9711B85-1BD4-44CD-AEC8-563CD74492B6}" type="datetime8">
              <a:rPr lang="ar-SY" smtClean="0"/>
              <a:pPr/>
              <a:t>27 حزيران، 09</a:t>
            </a:fld>
            <a:endParaRPr lang="ar-SY"/>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Y"/>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Y"/>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Y"/>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1A81C6F-0C41-44C2-B5A0-F0BD6BA22171}" type="slidenum">
              <a:rPr lang="ar-SY" smtClean="0"/>
              <a:pPr/>
              <a:t>‹#›</a:t>
            </a:fld>
            <a:endParaRPr lang="ar-SY"/>
          </a:p>
        </p:txBody>
      </p:sp>
    </p:spTree>
  </p:cSld>
  <p:clrMap bg1="lt1" tx1="dk1" bg2="lt2" tx2="dk2" accent1="accent1" accent2="accent2" accent3="accent3" accent4="accent4" accent5="accent5" accent6="accent6" hlink="hlink" folHlink="folHlink"/>
  <p:hf hdr="0" ftr="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Y"/>
          </a:p>
        </p:txBody>
      </p:sp>
      <p:sp>
        <p:nvSpPr>
          <p:cNvPr id="4" name="عنصر نائب للتاريخ 3"/>
          <p:cNvSpPr>
            <a:spLocks noGrp="1"/>
          </p:cNvSpPr>
          <p:nvPr>
            <p:ph type="dt" idx="10"/>
          </p:nvPr>
        </p:nvSpPr>
        <p:spPr/>
        <p:txBody>
          <a:bodyPr/>
          <a:lstStyle/>
          <a:p>
            <a:fld id="{0C3173EB-E3CE-407F-93FF-57B70635733F}" type="datetime8">
              <a:rPr lang="ar-SY" smtClean="0"/>
              <a:pPr/>
              <a:t>27 حزيران، 09</a:t>
            </a:fld>
            <a:endParaRPr lang="ar-SY"/>
          </a:p>
        </p:txBody>
      </p:sp>
      <p:sp>
        <p:nvSpPr>
          <p:cNvPr id="5" name="عنصر نائب لرقم الشريحة 4"/>
          <p:cNvSpPr>
            <a:spLocks noGrp="1"/>
          </p:cNvSpPr>
          <p:nvPr>
            <p:ph type="sldNum" sz="quarter" idx="11"/>
          </p:nvPr>
        </p:nvSpPr>
        <p:spPr/>
        <p:txBody>
          <a:bodyPr/>
          <a:lstStyle/>
          <a:p>
            <a:fld id="{B1A81C6F-0C41-44C2-B5A0-F0BD6BA22171}" type="slidenum">
              <a:rPr lang="ar-SY" smtClean="0"/>
              <a:pPr/>
              <a:t>1</a:t>
            </a:fld>
            <a:endParaRPr lang="ar-SY"/>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1143000" y="685800"/>
            <a:ext cx="4572000" cy="3429000"/>
          </a:xfrm>
        </p:spPr>
      </p:sp>
      <p:sp>
        <p:nvSpPr>
          <p:cNvPr id="3" name="عنصر نائب للملاحظات 2"/>
          <p:cNvSpPr>
            <a:spLocks noGrp="1"/>
          </p:cNvSpPr>
          <p:nvPr>
            <p:ph type="body" idx="1"/>
          </p:nvPr>
        </p:nvSpPr>
        <p:spPr/>
        <p:txBody>
          <a:bodyPr>
            <a:normAutofit/>
          </a:bodyPr>
          <a:lstStyle/>
          <a:p>
            <a:endParaRPr lang="ar-SY" sz="2000" dirty="0"/>
          </a:p>
        </p:txBody>
      </p:sp>
      <p:sp>
        <p:nvSpPr>
          <p:cNvPr id="4" name="عنصر نائب لرقم الشريحة 3"/>
          <p:cNvSpPr>
            <a:spLocks noGrp="1"/>
          </p:cNvSpPr>
          <p:nvPr>
            <p:ph type="sldNum" sz="quarter" idx="10"/>
          </p:nvPr>
        </p:nvSpPr>
        <p:spPr/>
        <p:txBody>
          <a:bodyPr/>
          <a:lstStyle/>
          <a:p>
            <a:fld id="{B1A81C6F-0C41-44C2-B5A0-F0BD6BA22171}" type="slidenum">
              <a:rPr lang="ar-SY" smtClean="0"/>
              <a:pPr/>
              <a:t>2</a:t>
            </a:fld>
            <a:endParaRPr lang="ar-SY" dirty="0"/>
          </a:p>
        </p:txBody>
      </p:sp>
      <p:sp>
        <p:nvSpPr>
          <p:cNvPr id="5" name="عنصر نائب للتاريخ 4"/>
          <p:cNvSpPr>
            <a:spLocks noGrp="1"/>
          </p:cNvSpPr>
          <p:nvPr>
            <p:ph type="dt" idx="11"/>
          </p:nvPr>
        </p:nvSpPr>
        <p:spPr/>
        <p:txBody>
          <a:bodyPr/>
          <a:lstStyle/>
          <a:p>
            <a:fld id="{7A6616F0-4F3A-43C1-A750-5E6923AC496D}" type="datetime8">
              <a:rPr lang="ar-SY" smtClean="0"/>
              <a:pPr/>
              <a:t>27 حزيران، 09</a:t>
            </a:fld>
            <a:endParaRPr lang="ar-SY"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Y" dirty="0"/>
          </a:p>
        </p:txBody>
      </p:sp>
      <p:sp>
        <p:nvSpPr>
          <p:cNvPr id="4" name="عنصر نائب للتاريخ 3"/>
          <p:cNvSpPr>
            <a:spLocks noGrp="1"/>
          </p:cNvSpPr>
          <p:nvPr>
            <p:ph type="dt" idx="10"/>
          </p:nvPr>
        </p:nvSpPr>
        <p:spPr/>
        <p:txBody>
          <a:bodyPr/>
          <a:lstStyle/>
          <a:p>
            <a:fld id="{CCFD9090-D09A-4661-B1C7-6353496FCAA5}" type="datetime8">
              <a:rPr lang="ar-SY" smtClean="0"/>
              <a:pPr/>
              <a:t>27 حزيران، 09</a:t>
            </a:fld>
            <a:endParaRPr lang="ar-SY" dirty="0"/>
          </a:p>
        </p:txBody>
      </p:sp>
      <p:sp>
        <p:nvSpPr>
          <p:cNvPr id="5" name="عنصر نائب لرقم الشريحة 4"/>
          <p:cNvSpPr>
            <a:spLocks noGrp="1"/>
          </p:cNvSpPr>
          <p:nvPr>
            <p:ph type="sldNum" sz="quarter" idx="11"/>
          </p:nvPr>
        </p:nvSpPr>
        <p:spPr/>
        <p:txBody>
          <a:bodyPr/>
          <a:lstStyle/>
          <a:p>
            <a:fld id="{B1A81C6F-0C41-44C2-B5A0-F0BD6BA22171}" type="slidenum">
              <a:rPr lang="ar-SY" smtClean="0"/>
              <a:pPr/>
              <a:t>14</a:t>
            </a:fld>
            <a:endParaRPr lang="ar-SY"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Y" dirty="0"/>
          </a:p>
        </p:txBody>
      </p:sp>
      <p:sp>
        <p:nvSpPr>
          <p:cNvPr id="4" name="عنصر نائب لرقم الشريحة 3"/>
          <p:cNvSpPr>
            <a:spLocks noGrp="1"/>
          </p:cNvSpPr>
          <p:nvPr>
            <p:ph type="sldNum" sz="quarter" idx="10"/>
          </p:nvPr>
        </p:nvSpPr>
        <p:spPr/>
        <p:txBody>
          <a:bodyPr/>
          <a:lstStyle/>
          <a:p>
            <a:fld id="{B1A81C6F-0C41-44C2-B5A0-F0BD6BA22171}" type="slidenum">
              <a:rPr lang="ar-SY" smtClean="0"/>
              <a:pPr/>
              <a:t>18</a:t>
            </a:fld>
            <a:endParaRPr lang="ar-SY" dirty="0"/>
          </a:p>
        </p:txBody>
      </p:sp>
      <p:sp>
        <p:nvSpPr>
          <p:cNvPr id="5" name="عنصر نائب للتاريخ 4"/>
          <p:cNvSpPr>
            <a:spLocks noGrp="1"/>
          </p:cNvSpPr>
          <p:nvPr>
            <p:ph type="dt" idx="11"/>
          </p:nvPr>
        </p:nvSpPr>
        <p:spPr/>
        <p:txBody>
          <a:bodyPr/>
          <a:lstStyle/>
          <a:p>
            <a:fld id="{2F68CF26-BA3B-4FD2-9A12-84E92072F502}" type="datetime8">
              <a:rPr lang="ar-SY" smtClean="0"/>
              <a:pPr/>
              <a:t>27 حزيران، 09</a:t>
            </a:fld>
            <a:endParaRPr lang="ar-SY"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Y" dirty="0"/>
          </a:p>
        </p:txBody>
      </p:sp>
      <p:sp>
        <p:nvSpPr>
          <p:cNvPr id="4" name="عنصر نائب للتاريخ 3"/>
          <p:cNvSpPr>
            <a:spLocks noGrp="1"/>
          </p:cNvSpPr>
          <p:nvPr>
            <p:ph type="dt" idx="10"/>
          </p:nvPr>
        </p:nvSpPr>
        <p:spPr/>
        <p:txBody>
          <a:bodyPr/>
          <a:lstStyle/>
          <a:p>
            <a:fld id="{CAC4341E-2DEC-4125-A759-D70CE9D9C8B5}" type="datetime8">
              <a:rPr lang="ar-SY" smtClean="0"/>
              <a:pPr/>
              <a:t>27 حزيران، 09</a:t>
            </a:fld>
            <a:endParaRPr lang="ar-SY"/>
          </a:p>
        </p:txBody>
      </p:sp>
      <p:sp>
        <p:nvSpPr>
          <p:cNvPr id="5" name="عنصر نائب لرقم الشريحة 4"/>
          <p:cNvSpPr>
            <a:spLocks noGrp="1"/>
          </p:cNvSpPr>
          <p:nvPr>
            <p:ph type="sldNum" sz="quarter" idx="11"/>
          </p:nvPr>
        </p:nvSpPr>
        <p:spPr/>
        <p:txBody>
          <a:bodyPr/>
          <a:lstStyle/>
          <a:p>
            <a:fld id="{B1A81C6F-0C41-44C2-B5A0-F0BD6BA22171}" type="slidenum">
              <a:rPr lang="ar-SY" smtClean="0"/>
              <a:pPr/>
              <a:t>19</a:t>
            </a:fld>
            <a:endParaRPr lang="ar-SY"/>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Y" dirty="0" smtClean="0"/>
              <a:t> </a:t>
            </a:r>
            <a:r>
              <a:rPr lang="ar-SY" dirty="0" err="1" smtClean="0"/>
              <a:t>الع</a:t>
            </a:r>
            <a:endParaRPr lang="ar-SY" dirty="0"/>
          </a:p>
        </p:txBody>
      </p:sp>
      <p:sp>
        <p:nvSpPr>
          <p:cNvPr id="4" name="عنصر نائب للتاريخ 3"/>
          <p:cNvSpPr>
            <a:spLocks noGrp="1"/>
          </p:cNvSpPr>
          <p:nvPr>
            <p:ph type="dt" idx="10"/>
          </p:nvPr>
        </p:nvSpPr>
        <p:spPr/>
        <p:txBody>
          <a:bodyPr/>
          <a:lstStyle/>
          <a:p>
            <a:fld id="{0B0EEB6D-3D27-466A-B48D-76E83993CD37}" type="datetime8">
              <a:rPr lang="ar-SY" smtClean="0"/>
              <a:pPr/>
              <a:t>27 حزيران، 09</a:t>
            </a:fld>
            <a:endParaRPr lang="ar-SY"/>
          </a:p>
        </p:txBody>
      </p:sp>
      <p:sp>
        <p:nvSpPr>
          <p:cNvPr id="5" name="عنصر نائب لرقم الشريحة 4"/>
          <p:cNvSpPr>
            <a:spLocks noGrp="1"/>
          </p:cNvSpPr>
          <p:nvPr>
            <p:ph type="sldNum" sz="quarter" idx="11"/>
          </p:nvPr>
        </p:nvSpPr>
        <p:spPr/>
        <p:txBody>
          <a:bodyPr/>
          <a:lstStyle/>
          <a:p>
            <a:fld id="{B1A81C6F-0C41-44C2-B5A0-F0BD6BA22171}" type="slidenum">
              <a:rPr lang="ar-SY" smtClean="0"/>
              <a:pPr/>
              <a:t>49</a:t>
            </a:fld>
            <a:endParaRPr lang="ar-SY"/>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4FFDFC87-CE2B-431B-AD24-D91A1C5C4802}" type="datetime10">
              <a:rPr lang="ar-SY" smtClean="0"/>
              <a:pPr/>
              <a:t>السبت، 27 حزيران، 2009</a:t>
            </a:fld>
            <a:endParaRPr lang="ar-SY"/>
          </a:p>
        </p:txBody>
      </p:sp>
      <p:sp>
        <p:nvSpPr>
          <p:cNvPr id="19" name="عنصر نائب للتذييل 18"/>
          <p:cNvSpPr>
            <a:spLocks noGrp="1"/>
          </p:cNvSpPr>
          <p:nvPr>
            <p:ph type="ftr" sz="quarter" idx="11"/>
          </p:nvPr>
        </p:nvSpPr>
        <p:spPr/>
        <p:txBody>
          <a:bodyPr/>
          <a:lstStyle/>
          <a:p>
            <a:r>
              <a:rPr lang="ar-SY" smtClean="0"/>
              <a:t>الاستاذ الدكتور قدري الحاج مصطفى</a:t>
            </a:r>
            <a:endParaRPr lang="ar-SY" dirty="0"/>
          </a:p>
        </p:txBody>
      </p:sp>
      <p:sp>
        <p:nvSpPr>
          <p:cNvPr id="27" name="عنصر نائب لرقم الشريحة 26"/>
          <p:cNvSpPr>
            <a:spLocks noGrp="1"/>
          </p:cNvSpPr>
          <p:nvPr>
            <p:ph type="sldNum" sz="quarter" idx="12"/>
          </p:nvPr>
        </p:nvSpPr>
        <p:spPr/>
        <p:txBody>
          <a:bodyPr/>
          <a:lstStyle/>
          <a:p>
            <a:fld id="{52145653-C800-409F-B8EC-44B454334ED8}" type="slidenum">
              <a:rPr lang="ar-SY" smtClean="0"/>
              <a:pPr/>
              <a:t>‹#›</a:t>
            </a:fld>
            <a:endParaRPr lang="ar-SY"/>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4FEFA92-B3D3-46C6-882C-8578F0679EB3}"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a:t>
            </a:fld>
            <a:endParaRPr lang="ar-S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348307A-45D9-4C3C-B7BA-6F524A9638FC}"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a:t>
            </a:fld>
            <a:endParaRPr lang="ar-S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321B46B-DC53-4A5F-BDD0-B79D8D0E8753}"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a:t>
            </a:fld>
            <a:endParaRPr lang="ar-S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3EB55B0-4893-486D-8490-241AFC112FDB}"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a:t>
            </a:fld>
            <a:endParaRPr lang="ar-S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84F74F2-E5DB-40B6-BE43-DADCD922DED1}" type="datetime10">
              <a:rPr lang="ar-SY" smtClean="0"/>
              <a:pPr/>
              <a:t>السبت، 27 حزيران، 2009</a:t>
            </a:fld>
            <a:endParaRPr lang="ar-SY"/>
          </a:p>
        </p:txBody>
      </p:sp>
      <p:sp>
        <p:nvSpPr>
          <p:cNvPr id="6" name="عنصر نائب للتذييل 5"/>
          <p:cNvSpPr>
            <a:spLocks noGrp="1"/>
          </p:cNvSpPr>
          <p:nvPr>
            <p:ph type="ftr" sz="quarter" idx="11"/>
          </p:nvPr>
        </p:nvSpPr>
        <p:spPr/>
        <p:txBody>
          <a:bodyPr/>
          <a:lstStyle/>
          <a:p>
            <a:r>
              <a:rPr lang="ar-SY" smtClean="0"/>
              <a:t>الاستاذ الدكتور قدري الحاج مصطفى</a:t>
            </a:r>
            <a:endParaRPr lang="ar-SY" dirty="0"/>
          </a:p>
        </p:txBody>
      </p:sp>
      <p:sp>
        <p:nvSpPr>
          <p:cNvPr id="7" name="عنصر نائب لرقم الشريحة 6"/>
          <p:cNvSpPr>
            <a:spLocks noGrp="1"/>
          </p:cNvSpPr>
          <p:nvPr>
            <p:ph type="sldNum" sz="quarter" idx="12"/>
          </p:nvPr>
        </p:nvSpPr>
        <p:spPr/>
        <p:txBody>
          <a:bodyPr/>
          <a:lstStyle/>
          <a:p>
            <a:fld id="{52145653-C800-409F-B8EC-44B454334ED8}" type="slidenum">
              <a:rPr lang="ar-SY" smtClean="0"/>
              <a:pPr/>
              <a:t>‹#›</a:t>
            </a:fld>
            <a:endParaRPr lang="ar-S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2997E6BD-6079-4A6F-AE97-4A7936C263E2}" type="datetime10">
              <a:rPr lang="ar-SY" smtClean="0"/>
              <a:pPr/>
              <a:t>السبت، 27 حزيران، 2009</a:t>
            </a:fld>
            <a:endParaRPr lang="ar-SY"/>
          </a:p>
        </p:txBody>
      </p:sp>
      <p:sp>
        <p:nvSpPr>
          <p:cNvPr id="8" name="عنصر نائب للتذييل 7"/>
          <p:cNvSpPr>
            <a:spLocks noGrp="1"/>
          </p:cNvSpPr>
          <p:nvPr>
            <p:ph type="ftr" sz="quarter" idx="11"/>
          </p:nvPr>
        </p:nvSpPr>
        <p:spPr/>
        <p:txBody>
          <a:bodyPr/>
          <a:lstStyle/>
          <a:p>
            <a:r>
              <a:rPr lang="ar-SY" smtClean="0"/>
              <a:t>الاستاذ الدكتور قدري الحاج مصطفى</a:t>
            </a:r>
            <a:endParaRPr lang="ar-SY" dirty="0"/>
          </a:p>
        </p:txBody>
      </p:sp>
      <p:sp>
        <p:nvSpPr>
          <p:cNvPr id="9" name="عنصر نائب لرقم الشريحة 8"/>
          <p:cNvSpPr>
            <a:spLocks noGrp="1"/>
          </p:cNvSpPr>
          <p:nvPr>
            <p:ph type="sldNum" sz="quarter" idx="12"/>
          </p:nvPr>
        </p:nvSpPr>
        <p:spPr/>
        <p:txBody>
          <a:bodyPr/>
          <a:lstStyle/>
          <a:p>
            <a:fld id="{52145653-C800-409F-B8EC-44B454334ED8}" type="slidenum">
              <a:rPr lang="ar-SY" smtClean="0"/>
              <a:pPr/>
              <a:t>‹#›</a:t>
            </a:fld>
            <a:endParaRPr lang="ar-S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3252537C-44BB-4664-82F4-2F5339BB1279}" type="datetime10">
              <a:rPr lang="ar-SY" smtClean="0"/>
              <a:pPr/>
              <a:t>السبت، 27 حزيران، 2009</a:t>
            </a:fld>
            <a:endParaRPr lang="ar-SY"/>
          </a:p>
        </p:txBody>
      </p:sp>
      <p:sp>
        <p:nvSpPr>
          <p:cNvPr id="4" name="عنصر نائب للتذييل 3"/>
          <p:cNvSpPr>
            <a:spLocks noGrp="1"/>
          </p:cNvSpPr>
          <p:nvPr>
            <p:ph type="ftr" sz="quarter" idx="11"/>
          </p:nvPr>
        </p:nvSpPr>
        <p:spPr/>
        <p:txBody>
          <a:bodyPr/>
          <a:lstStyle/>
          <a:p>
            <a:r>
              <a:rPr lang="ar-SY" smtClean="0"/>
              <a:t>الاستاذ الدكتور قدري الحاج مصطفى</a:t>
            </a:r>
            <a:endParaRPr lang="ar-SY" dirty="0"/>
          </a:p>
        </p:txBody>
      </p:sp>
      <p:sp>
        <p:nvSpPr>
          <p:cNvPr id="5" name="عنصر نائب لرقم الشريحة 4"/>
          <p:cNvSpPr>
            <a:spLocks noGrp="1"/>
          </p:cNvSpPr>
          <p:nvPr>
            <p:ph type="sldNum" sz="quarter" idx="12"/>
          </p:nvPr>
        </p:nvSpPr>
        <p:spPr/>
        <p:txBody>
          <a:bodyPr/>
          <a:lstStyle/>
          <a:p>
            <a:fld id="{52145653-C800-409F-B8EC-44B454334ED8}" type="slidenum">
              <a:rPr lang="ar-SY" smtClean="0"/>
              <a:pPr/>
              <a:t>‹#›</a:t>
            </a:fld>
            <a:endParaRPr lang="ar-S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a:t>
            </a:fld>
            <a:endParaRPr lang="ar-S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08663FF8-AF59-4F24-BA44-F6EC3C68B801}" type="datetime10">
              <a:rPr lang="ar-SY" smtClean="0"/>
              <a:pPr/>
              <a:t>السبت، 27 حزيران، 2009</a:t>
            </a:fld>
            <a:endParaRPr lang="ar-SY"/>
          </a:p>
        </p:txBody>
      </p:sp>
      <p:sp>
        <p:nvSpPr>
          <p:cNvPr id="6" name="عنصر نائب للتذييل 5"/>
          <p:cNvSpPr>
            <a:spLocks noGrp="1"/>
          </p:cNvSpPr>
          <p:nvPr>
            <p:ph type="ftr" sz="quarter" idx="11"/>
          </p:nvPr>
        </p:nvSpPr>
        <p:spPr/>
        <p:txBody>
          <a:bodyPr/>
          <a:lstStyle/>
          <a:p>
            <a:r>
              <a:rPr lang="ar-SY" smtClean="0"/>
              <a:t>الاستاذ الدكتور قدري الحاج مصطفى</a:t>
            </a:r>
            <a:endParaRPr lang="ar-SY" dirty="0"/>
          </a:p>
        </p:txBody>
      </p:sp>
      <p:sp>
        <p:nvSpPr>
          <p:cNvPr id="7" name="عنصر نائب لرقم الشريحة 6"/>
          <p:cNvSpPr>
            <a:spLocks noGrp="1"/>
          </p:cNvSpPr>
          <p:nvPr>
            <p:ph type="sldNum" sz="quarter" idx="12"/>
          </p:nvPr>
        </p:nvSpPr>
        <p:spPr/>
        <p:txBody>
          <a:bodyPr/>
          <a:lstStyle/>
          <a:p>
            <a:fld id="{52145653-C800-409F-B8EC-44B454334ED8}" type="slidenum">
              <a:rPr lang="ar-SY" smtClean="0"/>
              <a:pPr/>
              <a:t>‹#›</a:t>
            </a:fld>
            <a:endParaRPr lang="ar-S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8363CEC-FC4B-4CE5-B566-2002B114E5D4}" type="datetime10">
              <a:rPr lang="ar-SY" smtClean="0"/>
              <a:pPr/>
              <a:t>السبت، 27 حزيران، 2009</a:t>
            </a:fld>
            <a:endParaRPr lang="ar-SY"/>
          </a:p>
        </p:txBody>
      </p:sp>
      <p:sp>
        <p:nvSpPr>
          <p:cNvPr id="6" name="عنصر نائب للتذييل 5"/>
          <p:cNvSpPr>
            <a:spLocks noGrp="1"/>
          </p:cNvSpPr>
          <p:nvPr>
            <p:ph type="ftr" sz="quarter" idx="11"/>
          </p:nvPr>
        </p:nvSpPr>
        <p:spPr/>
        <p:txBody>
          <a:bodyPr/>
          <a:lstStyle/>
          <a:p>
            <a:r>
              <a:rPr lang="ar-SY" smtClean="0"/>
              <a:t>الاستاذ الدكتور قدري الحاج مصطفى</a:t>
            </a:r>
            <a:endParaRPr lang="ar-SY" dirty="0"/>
          </a:p>
        </p:txBody>
      </p:sp>
      <p:sp>
        <p:nvSpPr>
          <p:cNvPr id="7" name="عنصر نائب لرقم الشريحة 6"/>
          <p:cNvSpPr>
            <a:spLocks noGrp="1"/>
          </p:cNvSpPr>
          <p:nvPr>
            <p:ph type="sldNum" sz="quarter" idx="12"/>
          </p:nvPr>
        </p:nvSpPr>
        <p:spPr>
          <a:xfrm>
            <a:off x="8077200" y="6356350"/>
            <a:ext cx="609600" cy="365125"/>
          </a:xfrm>
        </p:spPr>
        <p:txBody>
          <a:bodyPr/>
          <a:lstStyle/>
          <a:p>
            <a:fld id="{52145653-C800-409F-B8EC-44B454334ED8}" type="slidenum">
              <a:rPr lang="ar-SY" smtClean="0"/>
              <a:pPr/>
              <a:t>‹#›</a:t>
            </a:fld>
            <a:endParaRPr lang="ar-SY"/>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E905913-5045-4408-884A-0348CB82FC85}" type="datetime10">
              <a:rPr lang="ar-SY" smtClean="0"/>
              <a:pPr/>
              <a:t>السبت، 27 حزيران، 2009</a:t>
            </a:fld>
            <a:endParaRPr lang="ar-SY"/>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ar-SY" smtClean="0"/>
              <a:t>الاستاذ الدكتور قدري الحاج مصطفى</a:t>
            </a:r>
            <a:endParaRPr lang="ar-SY" dirty="0"/>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2145653-C800-409F-B8EC-44B454334ED8}" type="slidenum">
              <a:rPr lang="ar-SY" smtClean="0"/>
              <a:pPr/>
              <a:t>‹#›</a:t>
            </a:fld>
            <a:endParaRPr lang="ar-SY"/>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7.xml"/><Relationship Id="rId5" Type="http://schemas.openxmlformats.org/officeDocument/2006/relationships/image" Target="../media/image12.gif"/><Relationship Id="rId4" Type="http://schemas.openxmlformats.org/officeDocument/2006/relationships/hyperlink" Target="http://radiographics.rsnajnls.org/content/vol24/suppl_1/images/large/g04oc14c06x.jpeg"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gi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buFont typeface="Wingdings" pitchFamily="2" charset="2"/>
              <a:buChar char="Ø"/>
            </a:pPr>
            <a:r>
              <a:rPr lang="ar-SY" dirty="0" smtClean="0"/>
              <a:t> الجهاز البولي التناسلي</a:t>
            </a:r>
            <a:endParaRPr lang="ar-SY" dirty="0"/>
          </a:p>
        </p:txBody>
      </p:sp>
      <p:sp>
        <p:nvSpPr>
          <p:cNvPr id="3" name="عنصر نائب للتاريخ 2"/>
          <p:cNvSpPr>
            <a:spLocks noGrp="1"/>
          </p:cNvSpPr>
          <p:nvPr>
            <p:ph type="dt" sz="half" idx="10"/>
          </p:nvPr>
        </p:nvSpPr>
        <p:spPr/>
        <p:txBody>
          <a:bodyPr/>
          <a:lstStyle/>
          <a:p>
            <a:fld id="{83973D7D-67C6-429B-9F21-4E4C5EAA0DC6}" type="datetime10">
              <a:rPr lang="ar-SY" smtClean="0"/>
              <a:pPr/>
              <a:t>السبت، 27 حزيران، 2009</a:t>
            </a:fld>
            <a:endParaRPr lang="ar-SY" dirty="0"/>
          </a:p>
        </p:txBody>
      </p:sp>
      <p:sp>
        <p:nvSpPr>
          <p:cNvPr id="5" name="عنصر نائب للتذييل 4"/>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1</a:t>
            </a:fld>
            <a:endParaRPr lang="ar-SY"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10</a:t>
            </a:fld>
            <a:endParaRPr lang="ar-SY"/>
          </a:p>
        </p:txBody>
      </p:sp>
      <p:pic>
        <p:nvPicPr>
          <p:cNvPr id="81922" name="Picture 2" descr="http://www.nlm.nih.gov/medlineplus/ency/images/ency/fullsize/1101.jpg"/>
          <p:cNvPicPr>
            <a:picLocks noChangeAspect="1" noChangeArrowheads="1"/>
          </p:cNvPicPr>
          <p:nvPr/>
        </p:nvPicPr>
        <p:blipFill>
          <a:blip r:embed="rId2"/>
          <a:srcRect/>
          <a:stretch>
            <a:fillRect/>
          </a:stretch>
        </p:blipFill>
        <p:spPr bwMode="auto">
          <a:xfrm>
            <a:off x="0" y="928670"/>
            <a:ext cx="3810001" cy="5191140"/>
          </a:xfrm>
          <a:prstGeom prst="rect">
            <a:avLst/>
          </a:prstGeom>
          <a:noFill/>
        </p:spPr>
      </p:pic>
      <p:pic>
        <p:nvPicPr>
          <p:cNvPr id="81924" name="Picture 4" descr="http://www.ivy-rose.co.uk/Topics/Urinary/Kidney_cIvyRose.jpg"/>
          <p:cNvPicPr>
            <a:picLocks noChangeAspect="1" noChangeArrowheads="1"/>
          </p:cNvPicPr>
          <p:nvPr/>
        </p:nvPicPr>
        <p:blipFill>
          <a:blip r:embed="rId3"/>
          <a:srcRect/>
          <a:stretch>
            <a:fillRect/>
          </a:stretch>
        </p:blipFill>
        <p:spPr bwMode="auto">
          <a:xfrm>
            <a:off x="4000497" y="928670"/>
            <a:ext cx="5143504" cy="5176839"/>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Y" dirty="0" smtClean="0"/>
              <a:t>السبيل البولي</a:t>
            </a:r>
            <a:endParaRPr lang="ar-SY" dirty="0"/>
          </a:p>
        </p:txBody>
      </p:sp>
      <p:sp>
        <p:nvSpPr>
          <p:cNvPr id="3" name="عنصر نائب للمحتوى 2"/>
          <p:cNvSpPr>
            <a:spLocks noGrp="1"/>
          </p:cNvSpPr>
          <p:nvPr>
            <p:ph idx="1"/>
          </p:nvPr>
        </p:nvSpPr>
        <p:spPr/>
        <p:txBody>
          <a:bodyPr/>
          <a:lstStyle/>
          <a:p>
            <a:pPr marL="571500" indent="-571500">
              <a:buFont typeface="+mj-lt"/>
              <a:buAutoNum type="romanUcPeriod" startAt="5"/>
            </a:pPr>
            <a:r>
              <a:rPr lang="ar-SY" dirty="0" smtClean="0"/>
              <a:t>التصريف اللمفي:</a:t>
            </a:r>
          </a:p>
          <a:p>
            <a:pPr marL="571500" indent="-571500">
              <a:buNone/>
            </a:pPr>
            <a:r>
              <a:rPr lang="ar-SY" dirty="0" smtClean="0"/>
              <a:t>الى العقد اللمفية الأبهرية الوحشية حول منشأ الشريان الكلوي</a:t>
            </a:r>
          </a:p>
          <a:p>
            <a:pPr marL="571500" indent="-571500">
              <a:buFont typeface="+mj-lt"/>
              <a:buAutoNum type="romanUcPeriod" startAt="6"/>
            </a:pPr>
            <a:r>
              <a:rPr lang="ar-SY" dirty="0" smtClean="0"/>
              <a:t>التعصيب:</a:t>
            </a:r>
          </a:p>
          <a:p>
            <a:pPr marL="571500" indent="-571500">
              <a:buNone/>
            </a:pPr>
            <a:r>
              <a:rPr lang="ar-SY" dirty="0" smtClean="0"/>
              <a:t>الضفيرة الودية الكلوية. تدخل الألياف الواردة التي تسير عبر</a:t>
            </a:r>
          </a:p>
          <a:p>
            <a:pPr marL="571500" indent="-571500">
              <a:buNone/>
            </a:pPr>
            <a:r>
              <a:rPr lang="ar-SY" dirty="0" smtClean="0"/>
              <a:t> الضفيرة الكلوية الى الحبل الشوكي ضمن الأعصاب الصدرية</a:t>
            </a:r>
          </a:p>
          <a:p>
            <a:pPr marL="571500" indent="-571500">
              <a:buNone/>
            </a:pPr>
            <a:r>
              <a:rPr lang="ar-SY" dirty="0" smtClean="0"/>
              <a:t> العاشر والحادي عشر والثاني عشر.</a:t>
            </a:r>
            <a:endParaRPr lang="ar-SY" dirty="0"/>
          </a:p>
        </p:txBody>
      </p:sp>
      <p:sp>
        <p:nvSpPr>
          <p:cNvPr id="4" name="عنصر نائب للتاريخ 3"/>
          <p:cNvSpPr>
            <a:spLocks noGrp="1"/>
          </p:cNvSpPr>
          <p:nvPr>
            <p:ph type="dt" sz="half" idx="10"/>
          </p:nvPr>
        </p:nvSpPr>
        <p:spPr/>
        <p:txBody>
          <a:bodyPr/>
          <a:lstStyle/>
          <a:p>
            <a:fld id="{DDBFEE0D-30F9-4967-8485-B01A58612306}" type="datetime10">
              <a:rPr lang="ar-SY" smtClean="0"/>
              <a:pPr/>
              <a:t>السبت، 27 حزيران، 2009</a:t>
            </a:fld>
            <a:endParaRPr lang="ar-SY" dirty="0"/>
          </a:p>
        </p:txBody>
      </p:sp>
      <p:sp>
        <p:nvSpPr>
          <p:cNvPr id="6" name="عنصر نائب للتذييل 5"/>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5" name="عنصر نائب لرقم الشريحة 4"/>
          <p:cNvSpPr>
            <a:spLocks noGrp="1"/>
          </p:cNvSpPr>
          <p:nvPr>
            <p:ph type="sldNum" sz="quarter" idx="12"/>
          </p:nvPr>
        </p:nvSpPr>
        <p:spPr/>
        <p:txBody>
          <a:bodyPr/>
          <a:lstStyle/>
          <a:p>
            <a:fld id="{52145653-C800-409F-B8EC-44B454334ED8}" type="slidenum">
              <a:rPr lang="ar-SY" smtClean="0"/>
              <a:pPr/>
              <a:t>11</a:t>
            </a:fld>
            <a:endParaRPr lang="ar-SY"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Y" dirty="0" smtClean="0"/>
              <a:t>السبيل البولي</a:t>
            </a:r>
            <a:endParaRPr lang="ar-SY" dirty="0"/>
          </a:p>
        </p:txBody>
      </p:sp>
      <p:sp>
        <p:nvSpPr>
          <p:cNvPr id="3" name="عنصر نائب للمحتوى 2"/>
          <p:cNvSpPr>
            <a:spLocks noGrp="1"/>
          </p:cNvSpPr>
          <p:nvPr>
            <p:ph idx="1"/>
          </p:nvPr>
        </p:nvSpPr>
        <p:spPr>
          <a:xfrm>
            <a:off x="457200" y="1600201"/>
            <a:ext cx="8229600" cy="4900634"/>
          </a:xfrm>
        </p:spPr>
        <p:txBody>
          <a:bodyPr>
            <a:normAutofit lnSpcReduction="10000"/>
          </a:bodyPr>
          <a:lstStyle/>
          <a:p>
            <a:pPr>
              <a:buFont typeface="Wingdings" pitchFamily="2" charset="2"/>
              <a:buChar char="Ø"/>
            </a:pPr>
            <a:r>
              <a:rPr lang="ar-SY" dirty="0" smtClean="0"/>
              <a:t>الحالب:</a:t>
            </a:r>
          </a:p>
          <a:p>
            <a:pPr marL="357188" indent="-357188">
              <a:buFont typeface="+mj-lt"/>
              <a:buAutoNum type="romanUcPeriod"/>
            </a:pPr>
            <a:r>
              <a:rPr lang="ar-SY" dirty="0" smtClean="0"/>
              <a:t>التوضع والوصف:</a:t>
            </a:r>
          </a:p>
          <a:p>
            <a:pPr marL="571500" indent="-571500">
              <a:buNone/>
            </a:pPr>
            <a:r>
              <a:rPr lang="ar-SY" dirty="0" smtClean="0"/>
              <a:t>الحالبان هما أنبوبان عضليان يمتدان من الكليتين الى السطح الخلفي للمثانة</a:t>
            </a:r>
          </a:p>
          <a:p>
            <a:pPr marL="571500" indent="-571500">
              <a:buNone/>
            </a:pPr>
            <a:r>
              <a:rPr lang="ar-SY" dirty="0" smtClean="0"/>
              <a:t> البولية. يندفع البول على طول الحالب بواسطة التقلصات التمعجية للقميص</a:t>
            </a:r>
          </a:p>
          <a:p>
            <a:pPr marL="571500" indent="-571500">
              <a:buNone/>
            </a:pPr>
            <a:r>
              <a:rPr lang="ar-SY" dirty="0" smtClean="0"/>
              <a:t> العضلي ويساعد في ذلك أيضا ضغط الارتشاح للكبيبات .</a:t>
            </a:r>
          </a:p>
          <a:p>
            <a:pPr marL="571500" indent="-571500">
              <a:buNone/>
            </a:pPr>
            <a:r>
              <a:rPr lang="ar-SY" dirty="0" smtClean="0"/>
              <a:t>يبلغ طول كل حالب حولي 10 انشات(25سم) وهو يشبه المري</a:t>
            </a:r>
            <a:r>
              <a:rPr lang="ar-SY" dirty="0"/>
              <a:t> </a:t>
            </a:r>
            <a:endParaRPr lang="ar-SY" dirty="0" smtClean="0"/>
          </a:p>
          <a:p>
            <a:pPr marL="571500" indent="-571500">
              <a:buNone/>
            </a:pPr>
            <a:r>
              <a:rPr lang="ar-SY" dirty="0" smtClean="0"/>
              <a:t>(طوله 10 انشات ايضا) في ان له ثلاثة اختناقات على طول </a:t>
            </a:r>
          </a:p>
          <a:p>
            <a:pPr marL="571500" indent="-571500">
              <a:buNone/>
            </a:pPr>
            <a:r>
              <a:rPr lang="ar-SY" dirty="0" smtClean="0"/>
              <a:t>مسيره:</a:t>
            </a:r>
          </a:p>
          <a:p>
            <a:pPr marL="357188" indent="-357188">
              <a:buFont typeface="+mj-lt"/>
              <a:buAutoNum type="arabicPeriod"/>
            </a:pPr>
            <a:r>
              <a:rPr lang="ar-SY" dirty="0" smtClean="0"/>
              <a:t>عند اتصال الحويضة الكلوية بالحالب</a:t>
            </a:r>
          </a:p>
          <a:p>
            <a:pPr marL="357188" indent="-357188">
              <a:buFont typeface="+mj-lt"/>
              <a:buAutoNum type="arabicPeriod"/>
            </a:pPr>
            <a:r>
              <a:rPr lang="ar-SY" dirty="0" smtClean="0"/>
              <a:t>حين التواء الحالب ليعبر الحافة الحوضية</a:t>
            </a:r>
          </a:p>
          <a:p>
            <a:pPr marL="357188" indent="-357188">
              <a:buFont typeface="+mj-lt"/>
              <a:buAutoNum type="arabicPeriod"/>
              <a:tabLst>
                <a:tab pos="357188" algn="l"/>
              </a:tabLst>
            </a:pPr>
            <a:r>
              <a:rPr lang="ar-SY" dirty="0" smtClean="0"/>
              <a:t>عندما يثقب جدار المثانة</a:t>
            </a:r>
            <a:endParaRPr lang="ar-SY" dirty="0"/>
          </a:p>
        </p:txBody>
      </p:sp>
      <p:sp>
        <p:nvSpPr>
          <p:cNvPr id="4" name="عنصر نائب للتاريخ 3"/>
          <p:cNvSpPr>
            <a:spLocks noGrp="1"/>
          </p:cNvSpPr>
          <p:nvPr>
            <p:ph type="dt" sz="half" idx="10"/>
          </p:nvPr>
        </p:nvSpPr>
        <p:spPr/>
        <p:txBody>
          <a:bodyPr/>
          <a:lstStyle/>
          <a:p>
            <a:fld id="{C06FBF8F-55D5-4CF7-89DD-F9261F1D7F23}" type="datetime10">
              <a:rPr lang="ar-SY" smtClean="0"/>
              <a:pPr/>
              <a:t>السبت، 27 حزيران، 2009</a:t>
            </a:fld>
            <a:endParaRPr lang="ar-SY" dirty="0"/>
          </a:p>
        </p:txBody>
      </p:sp>
      <p:sp>
        <p:nvSpPr>
          <p:cNvPr id="6" name="عنصر نائب للتذييل 5"/>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5" name="عنصر نائب لرقم الشريحة 4"/>
          <p:cNvSpPr>
            <a:spLocks noGrp="1"/>
          </p:cNvSpPr>
          <p:nvPr>
            <p:ph type="sldNum" sz="quarter" idx="12"/>
          </p:nvPr>
        </p:nvSpPr>
        <p:spPr/>
        <p:txBody>
          <a:bodyPr/>
          <a:lstStyle/>
          <a:p>
            <a:fld id="{52145653-C800-409F-B8EC-44B454334ED8}" type="slidenum">
              <a:rPr lang="ar-SY" smtClean="0"/>
              <a:pPr/>
              <a:t>12</a:t>
            </a:fld>
            <a:endParaRPr lang="ar-SY"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857232"/>
          </a:xfrm>
        </p:spPr>
        <p:txBody>
          <a:bodyPr/>
          <a:lstStyle/>
          <a:p>
            <a:pPr algn="ctr"/>
            <a:r>
              <a:rPr lang="ar-SY" dirty="0" smtClean="0"/>
              <a:t>السبيل البولي</a:t>
            </a:r>
            <a:endParaRPr lang="ar-SY" dirty="0"/>
          </a:p>
        </p:txBody>
      </p:sp>
      <p:sp>
        <p:nvSpPr>
          <p:cNvPr id="3" name="عنصر نائب للمحتوى 2"/>
          <p:cNvSpPr>
            <a:spLocks noGrp="1"/>
          </p:cNvSpPr>
          <p:nvPr>
            <p:ph idx="1"/>
          </p:nvPr>
        </p:nvSpPr>
        <p:spPr>
          <a:xfrm>
            <a:off x="457200" y="714356"/>
            <a:ext cx="8229600" cy="5610244"/>
          </a:xfrm>
        </p:spPr>
        <p:txBody>
          <a:bodyPr>
            <a:normAutofit/>
          </a:bodyPr>
          <a:lstStyle/>
          <a:p>
            <a:pPr>
              <a:buNone/>
            </a:pPr>
            <a:r>
              <a:rPr lang="ar-SY" sz="3200" dirty="0" smtClean="0">
                <a:solidFill>
                  <a:srgbClr val="FFFF00"/>
                </a:solidFill>
              </a:rPr>
              <a:t>ان الحويضة الكلوية هي النهاية العلوية المتسعة ذات الشكل </a:t>
            </a:r>
          </a:p>
          <a:p>
            <a:pPr>
              <a:buNone/>
            </a:pPr>
            <a:r>
              <a:rPr lang="ar-SY" sz="3200" dirty="0" smtClean="0">
                <a:solidFill>
                  <a:srgbClr val="FFFF00"/>
                </a:solidFill>
              </a:rPr>
              <a:t>القمعي للحالب وهي تتوضع ضمن سرة الكلية</a:t>
            </a:r>
            <a:r>
              <a:rPr lang="ar-SY" dirty="0" smtClean="0"/>
              <a:t> وتستقبل </a:t>
            </a:r>
            <a:r>
              <a:rPr lang="ar-SY" sz="3200" dirty="0" smtClean="0">
                <a:solidFill>
                  <a:srgbClr val="FFFF00"/>
                </a:solidFill>
              </a:rPr>
              <a:t>الكؤيسات </a:t>
            </a:r>
          </a:p>
          <a:p>
            <a:pPr>
              <a:buNone/>
            </a:pPr>
            <a:r>
              <a:rPr lang="ar-SY" sz="3200" dirty="0" smtClean="0">
                <a:solidFill>
                  <a:srgbClr val="FFFF00"/>
                </a:solidFill>
              </a:rPr>
              <a:t>الكبيرة يبرز الحالب من سرة الكلية </a:t>
            </a:r>
            <a:r>
              <a:rPr lang="ar-SY" dirty="0" smtClean="0"/>
              <a:t>ويسير باتجاه الاسفل بشكل </a:t>
            </a:r>
          </a:p>
          <a:p>
            <a:pPr>
              <a:buNone/>
            </a:pPr>
            <a:r>
              <a:rPr lang="ar-SY" dirty="0" smtClean="0"/>
              <a:t>شاقولي خلف الصفاق </a:t>
            </a:r>
            <a:r>
              <a:rPr lang="ar-SY" sz="3200" dirty="0" smtClean="0">
                <a:solidFill>
                  <a:srgbClr val="FFFF00"/>
                </a:solidFill>
              </a:rPr>
              <a:t>الجداري (ملتصقا به) على العضلة القطنية</a:t>
            </a:r>
          </a:p>
          <a:p>
            <a:pPr>
              <a:buNone/>
            </a:pPr>
            <a:r>
              <a:rPr lang="ar-SY" sz="3200" dirty="0" smtClean="0">
                <a:solidFill>
                  <a:srgbClr val="FFFF00"/>
                </a:solidFill>
              </a:rPr>
              <a:t> التي تفصله عن ذرى النواتئ المستعرضة للفقرات القطنية </a:t>
            </a:r>
            <a:r>
              <a:rPr lang="ar-SY" dirty="0" smtClean="0"/>
              <a:t>ثم يدخل</a:t>
            </a:r>
          </a:p>
          <a:p>
            <a:pPr>
              <a:buNone/>
            </a:pPr>
            <a:r>
              <a:rPr lang="ar-SY" dirty="0" smtClean="0"/>
              <a:t> الحوض بعبوره </a:t>
            </a:r>
            <a:r>
              <a:rPr lang="ar-SY" sz="3200" dirty="0" smtClean="0">
                <a:solidFill>
                  <a:srgbClr val="FFFF00"/>
                </a:solidFill>
              </a:rPr>
              <a:t>انشعاب الشريان الحرقفي الأصلي</a:t>
            </a:r>
            <a:r>
              <a:rPr lang="ar-SY" dirty="0" smtClean="0"/>
              <a:t> وذلك امام</a:t>
            </a:r>
          </a:p>
          <a:p>
            <a:pPr>
              <a:buNone/>
            </a:pPr>
            <a:r>
              <a:rPr lang="ar-SY" dirty="0" smtClean="0"/>
              <a:t> المفصل العجزي الحرقفي يسير الحالب بعد ذلك نحو الاسفل على</a:t>
            </a:r>
          </a:p>
          <a:p>
            <a:pPr>
              <a:buNone/>
            </a:pPr>
            <a:r>
              <a:rPr lang="ar-SY" dirty="0" smtClean="0"/>
              <a:t> الجدار الجانبي للحوض ليصل الى منطقة الشوكة الاسكية ثم يدور</a:t>
            </a:r>
          </a:p>
          <a:p>
            <a:pPr>
              <a:buNone/>
            </a:pPr>
            <a:r>
              <a:rPr lang="ar-SY" dirty="0" smtClean="0"/>
              <a:t> نحو الامام </a:t>
            </a:r>
            <a:r>
              <a:rPr lang="ar-SY" sz="3200" dirty="0" smtClean="0">
                <a:solidFill>
                  <a:srgbClr val="FFFF00"/>
                </a:solidFill>
              </a:rPr>
              <a:t>ليدخل الزاوية الوحشية للمثانة</a:t>
            </a:r>
            <a:endParaRPr lang="ar-SY" dirty="0">
              <a:solidFill>
                <a:srgbClr val="FFFF00"/>
              </a:solidFill>
            </a:endParaRPr>
          </a:p>
        </p:txBody>
      </p:sp>
      <p:sp>
        <p:nvSpPr>
          <p:cNvPr id="4" name="عنصر نائب للتاريخ 3"/>
          <p:cNvSpPr>
            <a:spLocks noGrp="1"/>
          </p:cNvSpPr>
          <p:nvPr>
            <p:ph type="dt" sz="half" idx="10"/>
          </p:nvPr>
        </p:nvSpPr>
        <p:spPr/>
        <p:txBody>
          <a:bodyPr/>
          <a:lstStyle/>
          <a:p>
            <a:fld id="{E772DA8F-D096-434C-BED4-F3EED93FE34E}" type="datetime10">
              <a:rPr lang="ar-SY" smtClean="0"/>
              <a:pPr/>
              <a:t>السبت، 27 حزيران، 2009</a:t>
            </a:fld>
            <a:endParaRPr lang="ar-SY" dirty="0"/>
          </a:p>
        </p:txBody>
      </p:sp>
      <p:sp>
        <p:nvSpPr>
          <p:cNvPr id="6" name="عنصر نائب للتذييل 5"/>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5" name="عنصر نائب لرقم الشريحة 4"/>
          <p:cNvSpPr>
            <a:spLocks noGrp="1"/>
          </p:cNvSpPr>
          <p:nvPr>
            <p:ph type="sldNum" sz="quarter" idx="12"/>
          </p:nvPr>
        </p:nvSpPr>
        <p:spPr/>
        <p:txBody>
          <a:bodyPr/>
          <a:lstStyle/>
          <a:p>
            <a:fld id="{52145653-C800-409F-B8EC-44B454334ED8}" type="slidenum">
              <a:rPr lang="ar-SY" smtClean="0"/>
              <a:pPr/>
              <a:t>13</a:t>
            </a:fld>
            <a:endParaRPr lang="ar-SY"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071546"/>
          </a:xfrm>
        </p:spPr>
        <p:txBody>
          <a:bodyPr/>
          <a:lstStyle/>
          <a:p>
            <a:pPr algn="ctr"/>
            <a:r>
              <a:rPr lang="ar-SY" dirty="0" smtClean="0"/>
              <a:t>السبيل البولي</a:t>
            </a:r>
            <a:endParaRPr lang="ar-SY" dirty="0"/>
          </a:p>
        </p:txBody>
      </p:sp>
      <p:sp>
        <p:nvSpPr>
          <p:cNvPr id="3" name="عنصر نائب للمحتوى 2"/>
          <p:cNvSpPr>
            <a:spLocks noGrp="1"/>
          </p:cNvSpPr>
          <p:nvPr>
            <p:ph idx="1"/>
          </p:nvPr>
        </p:nvSpPr>
        <p:spPr>
          <a:xfrm>
            <a:off x="457200" y="1000108"/>
            <a:ext cx="8229600" cy="5357850"/>
          </a:xfrm>
        </p:spPr>
        <p:txBody>
          <a:bodyPr>
            <a:normAutofit lnSpcReduction="10000"/>
          </a:bodyPr>
          <a:lstStyle/>
          <a:p>
            <a:pPr>
              <a:buNone/>
            </a:pPr>
            <a:r>
              <a:rPr lang="ar-SY" dirty="0" smtClean="0"/>
              <a:t>المجاورات, الحالب الايمن:</a:t>
            </a:r>
          </a:p>
          <a:p>
            <a:r>
              <a:rPr lang="ar-SY" dirty="0" smtClean="0"/>
              <a:t>أماميا: العفج والقسم الانتهائي من اللفائفي والاوعية الكولونية اليمنى واللفائفية الكولونية اليمنى والاوعية الخصوية او المبيضة اليمنى وجذر مساريقا الامعاء الدقيقة.</a:t>
            </a:r>
          </a:p>
          <a:p>
            <a:r>
              <a:rPr lang="ar-SY" dirty="0" smtClean="0"/>
              <a:t>خلفيا: العضلة القطنية اليمنى التي تفصله عن النواتئ المستعرضة القطنية وانشعاب الشريان الحرقفي الأصلي الايمن .</a:t>
            </a:r>
          </a:p>
          <a:p>
            <a:pPr>
              <a:buNone/>
            </a:pPr>
            <a:r>
              <a:rPr lang="ar-SY" dirty="0" smtClean="0"/>
              <a:t>المجاورات, الحالب الايسر:</a:t>
            </a:r>
          </a:p>
          <a:p>
            <a:r>
              <a:rPr lang="ar-SY" dirty="0" smtClean="0"/>
              <a:t>أماميا: الكولون السيني ومسراق الكولون السيني والاوعية الكولونية اليسرى والاوعية الخصوية او المبيضية اليسرى</a:t>
            </a:r>
          </a:p>
          <a:p>
            <a:r>
              <a:rPr lang="ar-SY" dirty="0" smtClean="0"/>
              <a:t>خلفيا: العضلة القطنية اليسرى التي تفصله عن النواتئ المستعرضة القطنية وانشعاب الشريان الحرقفي </a:t>
            </a:r>
            <a:r>
              <a:rPr lang="ar-SY" sz="3000" dirty="0" smtClean="0">
                <a:solidFill>
                  <a:srgbClr val="FF0000"/>
                </a:solidFill>
              </a:rPr>
              <a:t>الايسر.يتوضع الوريد المساريقي السفلي على طول الجانب الانسي للحالب الايسر</a:t>
            </a:r>
            <a:endParaRPr lang="ar-SY" dirty="0" smtClean="0">
              <a:solidFill>
                <a:srgbClr val="FF0000"/>
              </a:solidFill>
            </a:endParaRPr>
          </a:p>
          <a:p>
            <a:pPr>
              <a:buNone/>
            </a:pPr>
            <a:endParaRPr lang="ar-SY" dirty="0" smtClean="0"/>
          </a:p>
          <a:p>
            <a:pPr>
              <a:buNone/>
            </a:pPr>
            <a:endParaRPr lang="ar-SY" dirty="0"/>
          </a:p>
        </p:txBody>
      </p:sp>
      <p:sp>
        <p:nvSpPr>
          <p:cNvPr id="4" name="عنصر نائب للتاريخ 3"/>
          <p:cNvSpPr>
            <a:spLocks noGrp="1"/>
          </p:cNvSpPr>
          <p:nvPr>
            <p:ph type="dt" sz="half" idx="10"/>
          </p:nvPr>
        </p:nvSpPr>
        <p:spPr/>
        <p:txBody>
          <a:bodyPr/>
          <a:lstStyle/>
          <a:p>
            <a:fld id="{4CA38CA5-90F8-47FB-BDC1-6ECD26D19D4B}" type="datetime10">
              <a:rPr lang="ar-SY" smtClean="0"/>
              <a:pPr/>
              <a:t>السبت، 27 حزيران، 2009</a:t>
            </a:fld>
            <a:endParaRPr lang="ar-SY" dirty="0"/>
          </a:p>
        </p:txBody>
      </p:sp>
      <p:sp>
        <p:nvSpPr>
          <p:cNvPr id="6" name="عنصر نائب للتذييل 5"/>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5" name="عنصر نائب لرقم الشريحة 4"/>
          <p:cNvSpPr>
            <a:spLocks noGrp="1"/>
          </p:cNvSpPr>
          <p:nvPr>
            <p:ph type="sldNum" sz="quarter" idx="12"/>
          </p:nvPr>
        </p:nvSpPr>
        <p:spPr/>
        <p:txBody>
          <a:bodyPr/>
          <a:lstStyle/>
          <a:p>
            <a:fld id="{52145653-C800-409F-B8EC-44B454334ED8}" type="slidenum">
              <a:rPr lang="ar-SY" smtClean="0"/>
              <a:pPr/>
              <a:t>14</a:t>
            </a:fld>
            <a:endParaRPr lang="ar-SY"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142984"/>
          </a:xfrm>
        </p:spPr>
        <p:txBody>
          <a:bodyPr/>
          <a:lstStyle/>
          <a:p>
            <a:pPr algn="ctr"/>
            <a:r>
              <a:rPr lang="ar-SY" dirty="0" smtClean="0"/>
              <a:t>السبيل البولي</a:t>
            </a:r>
            <a:endParaRPr lang="ar-SY" dirty="0"/>
          </a:p>
        </p:txBody>
      </p:sp>
      <p:sp>
        <p:nvSpPr>
          <p:cNvPr id="3" name="عنصر نائب للمحتوى 2"/>
          <p:cNvSpPr>
            <a:spLocks noGrp="1"/>
          </p:cNvSpPr>
          <p:nvPr>
            <p:ph idx="1"/>
          </p:nvPr>
        </p:nvSpPr>
        <p:spPr>
          <a:xfrm>
            <a:off x="457200" y="1071546"/>
            <a:ext cx="8229600" cy="5786454"/>
          </a:xfrm>
        </p:spPr>
        <p:txBody>
          <a:bodyPr>
            <a:normAutofit fontScale="70000" lnSpcReduction="20000"/>
          </a:bodyPr>
          <a:lstStyle/>
          <a:p>
            <a:pPr marL="357188" indent="-357188" defTabSz="357188">
              <a:buFont typeface="+mj-lt"/>
              <a:buAutoNum type="romanUcPeriod" startAt="2"/>
            </a:pPr>
            <a:r>
              <a:rPr lang="ar-SY" sz="3400" dirty="0" smtClean="0"/>
              <a:t>التروية الدموية:</a:t>
            </a:r>
          </a:p>
          <a:p>
            <a:pPr marL="357188" indent="-357188" defTabSz="357188">
              <a:buFont typeface="+mj-lt"/>
              <a:buAutoNum type="alphaUcPeriod"/>
            </a:pPr>
            <a:r>
              <a:rPr lang="ar-SY" sz="3400" dirty="0" smtClean="0"/>
              <a:t>الشرايين:</a:t>
            </a:r>
          </a:p>
          <a:p>
            <a:pPr marL="571500" indent="-571500">
              <a:buNone/>
            </a:pPr>
            <a:r>
              <a:rPr lang="ar-SY" sz="3400" dirty="0" smtClean="0"/>
              <a:t>تتوزع التروية الشريانية للحالب كما يلي:</a:t>
            </a:r>
          </a:p>
          <a:p>
            <a:pPr marL="357188" indent="-357188">
              <a:buFont typeface="+mj-lt"/>
              <a:buAutoNum type="arabicPeriod"/>
            </a:pPr>
            <a:r>
              <a:rPr lang="ar-SY" sz="4000" dirty="0" smtClean="0">
                <a:solidFill>
                  <a:srgbClr val="FF0000"/>
                </a:solidFill>
              </a:rPr>
              <a:t>النهاية العلوية: الشريان الكلوي</a:t>
            </a:r>
          </a:p>
          <a:p>
            <a:pPr marL="357188" indent="-357188">
              <a:buFont typeface="+mj-lt"/>
              <a:buAutoNum type="arabicPeriod"/>
            </a:pPr>
            <a:r>
              <a:rPr lang="ar-SY" sz="4000" dirty="0" smtClean="0">
                <a:solidFill>
                  <a:srgbClr val="FF0000"/>
                </a:solidFill>
              </a:rPr>
              <a:t>القسم المتوسط: الشريان الخصوي او المبيضي</a:t>
            </a:r>
          </a:p>
          <a:p>
            <a:pPr marL="357188" indent="-357188">
              <a:buFont typeface="+mj-lt"/>
              <a:buAutoNum type="arabicPeriod"/>
            </a:pPr>
            <a:r>
              <a:rPr lang="ar-SY" sz="4000" dirty="0" smtClean="0">
                <a:solidFill>
                  <a:srgbClr val="FF0000"/>
                </a:solidFill>
              </a:rPr>
              <a:t>في الحوض: الشريان المثاني العلوي</a:t>
            </a:r>
          </a:p>
          <a:p>
            <a:pPr marL="357188" indent="-357188">
              <a:buFont typeface="+mj-lt"/>
              <a:buAutoNum type="alphaUcPeriod" startAt="2"/>
            </a:pPr>
            <a:r>
              <a:rPr lang="ar-SY" sz="3400" dirty="0" smtClean="0"/>
              <a:t>الأوردة:</a:t>
            </a:r>
          </a:p>
          <a:p>
            <a:pPr marL="571500" indent="-571500">
              <a:buNone/>
            </a:pPr>
            <a:r>
              <a:rPr lang="ar-SY" sz="3400" dirty="0" smtClean="0"/>
              <a:t>يصب الدم الوريدي ضمن الأوردة الموافقة للشرايين</a:t>
            </a:r>
          </a:p>
          <a:p>
            <a:pPr marL="357188" indent="-357188">
              <a:buFont typeface="+mj-lt"/>
              <a:buAutoNum type="romanUcPeriod" startAt="3"/>
            </a:pPr>
            <a:r>
              <a:rPr lang="ar-SY" sz="3400" dirty="0" smtClean="0"/>
              <a:t>التصريف اللمفي:</a:t>
            </a:r>
          </a:p>
          <a:p>
            <a:pPr marL="571500" indent="-571500">
              <a:buNone/>
            </a:pPr>
            <a:r>
              <a:rPr lang="ar-SY" sz="3400" dirty="0" smtClean="0"/>
              <a:t>الى العقد الأبهرية الجانبية </a:t>
            </a:r>
          </a:p>
          <a:p>
            <a:pPr marL="357188" indent="-357188">
              <a:buFont typeface="+mj-lt"/>
              <a:buAutoNum type="romanUcPeriod" startAt="4"/>
            </a:pPr>
            <a:r>
              <a:rPr lang="ar-SY" sz="3400" dirty="0" smtClean="0"/>
              <a:t>التعصيب:</a:t>
            </a:r>
          </a:p>
          <a:p>
            <a:pPr marL="571500" indent="-571500">
              <a:buNone/>
            </a:pPr>
            <a:r>
              <a:rPr lang="ar-SY" sz="3400" dirty="0" smtClean="0"/>
              <a:t>الضفائر الكلوية والخصوية (او المبيضية) والخثلية (في الحوض) تسير الألياف</a:t>
            </a:r>
          </a:p>
          <a:p>
            <a:pPr marL="571500" indent="-571500">
              <a:buNone/>
            </a:pPr>
            <a:r>
              <a:rPr lang="ar-SY" sz="3400" dirty="0" smtClean="0"/>
              <a:t> الواردة مع الأعصاب الودية لتدخل الحبل الشوكي في القطع القطنية الأولى والثانية</a:t>
            </a:r>
          </a:p>
          <a:p>
            <a:pPr marL="571500" indent="-571500">
              <a:buNone/>
            </a:pPr>
            <a:endParaRPr lang="ar-SY" sz="3400" dirty="0" smtClean="0"/>
          </a:p>
          <a:p>
            <a:pPr marL="571500" indent="-571500">
              <a:buNone/>
            </a:pPr>
            <a:endParaRPr lang="ar-SY" dirty="0"/>
          </a:p>
        </p:txBody>
      </p:sp>
      <p:sp>
        <p:nvSpPr>
          <p:cNvPr id="4" name="عنصر نائب للتاريخ 3"/>
          <p:cNvSpPr>
            <a:spLocks noGrp="1"/>
          </p:cNvSpPr>
          <p:nvPr>
            <p:ph type="dt" sz="half" idx="10"/>
          </p:nvPr>
        </p:nvSpPr>
        <p:spPr/>
        <p:txBody>
          <a:bodyPr/>
          <a:lstStyle/>
          <a:p>
            <a:fld id="{78542704-25B4-42AF-8FA1-BEE077083336}" type="datetime10">
              <a:rPr lang="ar-SY" smtClean="0"/>
              <a:pPr/>
              <a:t>السبت، 27 حزيران، 2009</a:t>
            </a:fld>
            <a:endParaRPr lang="ar-SY" dirty="0"/>
          </a:p>
        </p:txBody>
      </p:sp>
      <p:sp>
        <p:nvSpPr>
          <p:cNvPr id="6" name="عنصر نائب للتذييل 5"/>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5" name="عنصر نائب لرقم الشريحة 4"/>
          <p:cNvSpPr>
            <a:spLocks noGrp="1"/>
          </p:cNvSpPr>
          <p:nvPr>
            <p:ph type="sldNum" sz="quarter" idx="12"/>
          </p:nvPr>
        </p:nvSpPr>
        <p:spPr/>
        <p:txBody>
          <a:bodyPr/>
          <a:lstStyle/>
          <a:p>
            <a:fld id="{52145653-C800-409F-B8EC-44B454334ED8}" type="slidenum">
              <a:rPr lang="ar-SY" smtClean="0"/>
              <a:pPr/>
              <a:t>15</a:t>
            </a:fld>
            <a:endParaRPr lang="ar-SY"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16</a:t>
            </a:fld>
            <a:endParaRPr lang="ar-SY"/>
          </a:p>
        </p:txBody>
      </p:sp>
      <p:pic>
        <p:nvPicPr>
          <p:cNvPr id="83970" name="Picture 2" descr="http://renux.dmed.ed.ac.uk/EdREN/EdRenINFObits/hydronephrosisb.gif"/>
          <p:cNvPicPr>
            <a:picLocks noChangeAspect="1" noChangeArrowheads="1"/>
          </p:cNvPicPr>
          <p:nvPr/>
        </p:nvPicPr>
        <p:blipFill>
          <a:blip r:embed="rId2"/>
          <a:srcRect/>
          <a:stretch>
            <a:fillRect/>
          </a:stretch>
        </p:blipFill>
        <p:spPr bwMode="auto">
          <a:xfrm>
            <a:off x="-61913" y="785794"/>
            <a:ext cx="3990971" cy="5429288"/>
          </a:xfrm>
          <a:prstGeom prst="rect">
            <a:avLst/>
          </a:prstGeom>
          <a:noFill/>
        </p:spPr>
      </p:pic>
      <p:pic>
        <p:nvPicPr>
          <p:cNvPr id="83972" name="Picture 4" descr="http://urology.jhu.edu/ureter/ureter_pict.gif"/>
          <p:cNvPicPr>
            <a:picLocks noChangeAspect="1" noChangeArrowheads="1"/>
          </p:cNvPicPr>
          <p:nvPr/>
        </p:nvPicPr>
        <p:blipFill>
          <a:blip r:embed="rId3"/>
          <a:srcRect/>
          <a:stretch>
            <a:fillRect/>
          </a:stretch>
        </p:blipFill>
        <p:spPr bwMode="auto">
          <a:xfrm>
            <a:off x="4429124" y="785794"/>
            <a:ext cx="3857652" cy="542450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17</a:t>
            </a:fld>
            <a:endParaRPr lang="ar-SY"/>
          </a:p>
        </p:txBody>
      </p:sp>
      <p:pic>
        <p:nvPicPr>
          <p:cNvPr id="84994" name="Picture 2" descr="http://www.childrensmemorial.org/depts/fetalhealth/images/Ureterocele_s.gif"/>
          <p:cNvPicPr>
            <a:picLocks noChangeAspect="1" noChangeArrowheads="1"/>
          </p:cNvPicPr>
          <p:nvPr/>
        </p:nvPicPr>
        <p:blipFill>
          <a:blip r:embed="rId2"/>
          <a:srcRect/>
          <a:stretch>
            <a:fillRect/>
          </a:stretch>
        </p:blipFill>
        <p:spPr bwMode="auto">
          <a:xfrm>
            <a:off x="0" y="785794"/>
            <a:ext cx="3500430" cy="5543572"/>
          </a:xfrm>
          <a:prstGeom prst="rect">
            <a:avLst/>
          </a:prstGeom>
          <a:noFill/>
        </p:spPr>
      </p:pic>
      <p:pic>
        <p:nvPicPr>
          <p:cNvPr id="7" name="Picture 4" descr="http://radiographics.rsnajnls.org/content/vol24/suppl_1/images/large/g04oc14c06x.jpeg"/>
          <p:cNvPicPr>
            <a:picLocks noChangeAspect="1" noChangeArrowheads="1"/>
          </p:cNvPicPr>
          <p:nvPr/>
        </p:nvPicPr>
        <p:blipFill>
          <a:blip r:embed="rId3"/>
          <a:srcRect/>
          <a:stretch>
            <a:fillRect/>
          </a:stretch>
        </p:blipFill>
        <p:spPr bwMode="auto">
          <a:xfrm>
            <a:off x="7858116" y="21145624"/>
            <a:ext cx="2571768" cy="12192000"/>
          </a:xfrm>
          <a:prstGeom prst="rect">
            <a:avLst/>
          </a:prstGeom>
          <a:noFill/>
        </p:spPr>
      </p:pic>
      <p:pic>
        <p:nvPicPr>
          <p:cNvPr id="8" name="Picture 2" descr=" ">
            <a:hlinkClick r:id="rId4"/>
          </p:cNvPr>
          <p:cNvPicPr>
            <a:picLocks noChangeAspect="1" noChangeArrowheads="1"/>
          </p:cNvPicPr>
          <p:nvPr/>
        </p:nvPicPr>
        <p:blipFill>
          <a:blip r:embed="rId5"/>
          <a:srcRect/>
          <a:stretch>
            <a:fillRect/>
          </a:stretch>
        </p:blipFill>
        <p:spPr bwMode="auto">
          <a:xfrm>
            <a:off x="3643306" y="714356"/>
            <a:ext cx="4143404" cy="5405447"/>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071546"/>
          </a:xfrm>
        </p:spPr>
        <p:txBody>
          <a:bodyPr/>
          <a:lstStyle/>
          <a:p>
            <a:pPr algn="ctr"/>
            <a:r>
              <a:rPr lang="ar-SY" dirty="0" smtClean="0"/>
              <a:t>السبيل البولي</a:t>
            </a:r>
            <a:endParaRPr lang="ar-SY" dirty="0"/>
          </a:p>
        </p:txBody>
      </p:sp>
      <p:sp>
        <p:nvSpPr>
          <p:cNvPr id="3" name="عنصر نائب للمحتوى 2"/>
          <p:cNvSpPr>
            <a:spLocks noGrp="1"/>
          </p:cNvSpPr>
          <p:nvPr>
            <p:ph idx="1"/>
          </p:nvPr>
        </p:nvSpPr>
        <p:spPr>
          <a:xfrm>
            <a:off x="457200" y="1142984"/>
            <a:ext cx="8229600" cy="5072098"/>
          </a:xfrm>
        </p:spPr>
        <p:txBody>
          <a:bodyPr>
            <a:normAutofit fontScale="85000" lnSpcReduction="20000"/>
          </a:bodyPr>
          <a:lstStyle/>
          <a:p>
            <a:pPr>
              <a:buFont typeface="Wingdings" pitchFamily="2" charset="2"/>
              <a:buChar char="Ø"/>
            </a:pPr>
            <a:r>
              <a:rPr lang="ar-SY" dirty="0" smtClean="0"/>
              <a:t> المثانة البولية:</a:t>
            </a:r>
          </a:p>
          <a:p>
            <a:pPr marL="357188" indent="-357188">
              <a:buFont typeface="+mj-lt"/>
              <a:buAutoNum type="romanUcPeriod"/>
            </a:pPr>
            <a:r>
              <a:rPr lang="ar-SY" dirty="0" smtClean="0"/>
              <a:t>التوضع والوصف:</a:t>
            </a:r>
          </a:p>
          <a:p>
            <a:pPr marL="357188" indent="-357188">
              <a:buNone/>
            </a:pPr>
            <a:r>
              <a:rPr lang="ar-SY" sz="3500" dirty="0" smtClean="0">
                <a:solidFill>
                  <a:srgbClr val="FFFF00"/>
                </a:solidFill>
              </a:rPr>
              <a:t>تقع المثانة البولية الى الخلف تماما من عظمي العانة ضمن الحوض</a:t>
            </a:r>
          </a:p>
          <a:p>
            <a:pPr marL="357188" indent="-357188">
              <a:buNone/>
            </a:pPr>
            <a:r>
              <a:rPr lang="ar-SY" dirty="0" smtClean="0"/>
              <a:t> وهي عبارة عن وعاء لتخزين البول وتبلغ سعتها العظمى عند </a:t>
            </a:r>
          </a:p>
          <a:p>
            <a:pPr marL="357188" indent="-357188">
              <a:buNone/>
            </a:pPr>
            <a:r>
              <a:rPr lang="ar-SY" sz="3500" dirty="0" smtClean="0">
                <a:solidFill>
                  <a:srgbClr val="FFFF00"/>
                </a:solidFill>
              </a:rPr>
              <a:t>البالغ 500 مل </a:t>
            </a:r>
            <a:r>
              <a:rPr lang="ar-SY" dirty="0" smtClean="0"/>
              <a:t>تقريبا للمثانة جدار عضلي قوي ويختلف شكلها </a:t>
            </a:r>
          </a:p>
          <a:p>
            <a:pPr marL="357188" indent="-357188">
              <a:buNone/>
            </a:pPr>
            <a:r>
              <a:rPr lang="ar-SY" dirty="0" smtClean="0"/>
              <a:t>ومجاوراتها بحسب كمية البول الذي تحويه فالمثانة الفارغة عند البالغ </a:t>
            </a:r>
          </a:p>
          <a:p>
            <a:pPr marL="357188" indent="-357188">
              <a:buNone/>
            </a:pPr>
            <a:r>
              <a:rPr lang="ar-SY" dirty="0" smtClean="0"/>
              <a:t>تتوضع كليا ضمن الحوض وبينما تأخذ المثانة بالامتلاء يأخذ جدارها </a:t>
            </a:r>
          </a:p>
          <a:p>
            <a:pPr marL="357188" indent="-357188">
              <a:buNone/>
            </a:pPr>
            <a:r>
              <a:rPr lang="ar-SY" dirty="0" smtClean="0"/>
              <a:t>العلوي بالارتفاع نحو الأعلى ضمن الناحية الخثلية اما </a:t>
            </a:r>
            <a:r>
              <a:rPr lang="ar-SY" sz="3500" dirty="0" smtClean="0">
                <a:solidFill>
                  <a:srgbClr val="FFFF00"/>
                </a:solidFill>
              </a:rPr>
              <a:t>عند الطفل </a:t>
            </a:r>
          </a:p>
          <a:p>
            <a:pPr marL="357188" indent="-357188">
              <a:buNone/>
            </a:pPr>
            <a:r>
              <a:rPr lang="ar-SY" sz="3500" dirty="0" smtClean="0">
                <a:solidFill>
                  <a:srgbClr val="FFFF00"/>
                </a:solidFill>
              </a:rPr>
              <a:t>الصغير فتبرز المثانة الفارغة فوق مدخل الحوض و</a:t>
            </a:r>
            <a:r>
              <a:rPr lang="ar-SY" dirty="0" smtClean="0"/>
              <a:t>فيما بعد عندما يتسع</a:t>
            </a:r>
          </a:p>
          <a:p>
            <a:pPr marL="357188" indent="-357188">
              <a:buNone/>
            </a:pPr>
            <a:r>
              <a:rPr lang="ar-SY" dirty="0" smtClean="0"/>
              <a:t> الجوف الحوضي تغطس المثانة ضمن الحوض لتأخذ مكانها عند البالغ.</a:t>
            </a:r>
          </a:p>
          <a:p>
            <a:pPr marL="357188" indent="-357188">
              <a:buNone/>
            </a:pPr>
            <a:r>
              <a:rPr lang="ar-SY" dirty="0" smtClean="0"/>
              <a:t> </a:t>
            </a:r>
            <a:r>
              <a:rPr lang="ar-SY" sz="3300" dirty="0" smtClean="0">
                <a:solidFill>
                  <a:srgbClr val="FFFF00"/>
                </a:solidFill>
              </a:rPr>
              <a:t>المثانة الفارغة ذات شكل هرمي إذ ان لها قمة وقاعدة وسطح علوي وسطحان </a:t>
            </a:r>
          </a:p>
          <a:p>
            <a:pPr marL="357188" indent="-357188">
              <a:buNone/>
            </a:pPr>
            <a:r>
              <a:rPr lang="ar-SY" sz="3300" dirty="0" smtClean="0">
                <a:solidFill>
                  <a:srgbClr val="FFFF00"/>
                </a:solidFill>
              </a:rPr>
              <a:t>سفليان جانبيان كما أن لها عنق ايضا </a:t>
            </a:r>
            <a:endParaRPr lang="ar-SY" sz="3300" dirty="0">
              <a:solidFill>
                <a:srgbClr val="FFFF00"/>
              </a:solidFill>
            </a:endParaRPr>
          </a:p>
        </p:txBody>
      </p:sp>
      <p:sp>
        <p:nvSpPr>
          <p:cNvPr id="5" name="عنصر نائب للتاريخ 4"/>
          <p:cNvSpPr>
            <a:spLocks noGrp="1"/>
          </p:cNvSpPr>
          <p:nvPr>
            <p:ph type="dt" sz="half" idx="10"/>
          </p:nvPr>
        </p:nvSpPr>
        <p:spPr/>
        <p:txBody>
          <a:bodyPr/>
          <a:lstStyle/>
          <a:p>
            <a:fld id="{C62EEB64-8B9F-4C6C-B6A2-34A2663EDB01}" type="datetime10">
              <a:rPr lang="ar-SY" smtClean="0"/>
              <a:pPr/>
              <a:t>السبت، 27 حزيران، 2009</a:t>
            </a:fld>
            <a:endParaRPr lang="ar-SY" dirty="0"/>
          </a:p>
        </p:txBody>
      </p:sp>
      <p:sp>
        <p:nvSpPr>
          <p:cNvPr id="7" name="عنصر نائب للتذييل 6"/>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18</a:t>
            </a:fld>
            <a:endParaRPr lang="ar-SY"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785794"/>
          </a:xfrm>
        </p:spPr>
        <p:txBody>
          <a:bodyPr>
            <a:noAutofit/>
          </a:bodyPr>
          <a:lstStyle/>
          <a:p>
            <a:pPr algn="ctr"/>
            <a:r>
              <a:rPr lang="ar-SY" sz="5400" dirty="0" smtClean="0"/>
              <a:t>السبيل البولي</a:t>
            </a:r>
            <a:endParaRPr lang="ar-SY" sz="5400" dirty="0"/>
          </a:p>
        </p:txBody>
      </p:sp>
      <p:sp>
        <p:nvSpPr>
          <p:cNvPr id="3" name="عنصر نائب للمحتوى 2"/>
          <p:cNvSpPr>
            <a:spLocks noGrp="1"/>
          </p:cNvSpPr>
          <p:nvPr>
            <p:ph idx="1"/>
          </p:nvPr>
        </p:nvSpPr>
        <p:spPr>
          <a:xfrm>
            <a:off x="457200" y="857232"/>
            <a:ext cx="8229600" cy="5467368"/>
          </a:xfrm>
        </p:spPr>
        <p:txBody>
          <a:bodyPr>
            <a:normAutofit/>
          </a:bodyPr>
          <a:lstStyle/>
          <a:p>
            <a:pPr marL="0" indent="0">
              <a:buNone/>
            </a:pPr>
            <a:r>
              <a:rPr lang="ar-SY" dirty="0" smtClean="0"/>
              <a:t>تتجه قمة (ذروة) المثانة نحو الأمام وتتوضع الى الخلف من الحافة </a:t>
            </a:r>
          </a:p>
          <a:p>
            <a:pPr marL="0" indent="0">
              <a:buNone/>
            </a:pPr>
            <a:r>
              <a:rPr lang="ar-SY" dirty="0" smtClean="0"/>
              <a:t>العليا لارتفاق العانة </a:t>
            </a:r>
            <a:r>
              <a:rPr lang="ar-SY" sz="3200" dirty="0" smtClean="0">
                <a:solidFill>
                  <a:srgbClr val="FFFF00"/>
                </a:solidFill>
              </a:rPr>
              <a:t>وتتصل بالسرة بواسطة الرباط السري الناصف</a:t>
            </a:r>
            <a:endParaRPr lang="ar-SY" dirty="0" smtClean="0">
              <a:solidFill>
                <a:srgbClr val="FFFF00"/>
              </a:solidFill>
            </a:endParaRPr>
          </a:p>
          <a:p>
            <a:pPr marL="0" indent="0">
              <a:buNone/>
            </a:pPr>
            <a:r>
              <a:rPr lang="ar-SY" dirty="0" smtClean="0"/>
              <a:t> اما القاعدة او السطح الخلفي للمثانة فتتجه نحو الخلف ولها شكل </a:t>
            </a:r>
          </a:p>
          <a:p>
            <a:pPr marL="0" indent="0">
              <a:buNone/>
            </a:pPr>
            <a:r>
              <a:rPr lang="ar-SY" dirty="0" smtClean="0"/>
              <a:t>مثلثي . </a:t>
            </a:r>
            <a:r>
              <a:rPr lang="ar-SY" sz="3500" dirty="0" smtClean="0">
                <a:solidFill>
                  <a:srgbClr val="FFFF00"/>
                </a:solidFill>
              </a:rPr>
              <a:t>يدخل  الحالبان الى الزاويتين العلويتين الجانبيتين اما </a:t>
            </a:r>
          </a:p>
          <a:p>
            <a:pPr marL="0" indent="0">
              <a:buNone/>
            </a:pPr>
            <a:r>
              <a:rPr lang="ar-SY" sz="3500" dirty="0" smtClean="0">
                <a:solidFill>
                  <a:srgbClr val="FFFF00"/>
                </a:solidFill>
              </a:rPr>
              <a:t>الزاوية السفلية فهي تعطي منشأ الاحليل</a:t>
            </a:r>
            <a:r>
              <a:rPr lang="ar-SY" dirty="0" smtClean="0"/>
              <a:t> يتوضع الأسهران جنبا الى جنب على السطح الخلفي للمثانة فيفصلان بذلك الحويصيلين </a:t>
            </a:r>
          </a:p>
          <a:p>
            <a:pPr marL="0" indent="0">
              <a:buNone/>
            </a:pPr>
            <a:r>
              <a:rPr lang="ar-SY" dirty="0" smtClean="0"/>
              <a:t>المنويين احدهما عن الأخر  </a:t>
            </a:r>
            <a:r>
              <a:rPr lang="ar-SY" sz="3200" dirty="0" smtClean="0">
                <a:solidFill>
                  <a:srgbClr val="FF0000"/>
                </a:solidFill>
              </a:rPr>
              <a:t>يتغطى القسم العلوي من السطح الخلفي</a:t>
            </a:r>
          </a:p>
          <a:p>
            <a:pPr marL="0" indent="0">
              <a:buNone/>
            </a:pPr>
            <a:r>
              <a:rPr lang="ar-SY" sz="3200" dirty="0" smtClean="0">
                <a:solidFill>
                  <a:srgbClr val="FF0000"/>
                </a:solidFill>
              </a:rPr>
              <a:t> للمثانة بالصفاق ا</a:t>
            </a:r>
            <a:r>
              <a:rPr lang="ar-SY" dirty="0" smtClean="0"/>
              <a:t>لذي يشكل الجدار  الأمامي الخلفي للمثانة فهو </a:t>
            </a:r>
          </a:p>
          <a:p>
            <a:pPr marL="0" indent="0">
              <a:buNone/>
            </a:pPr>
            <a:r>
              <a:rPr lang="ar-SY" dirty="0" smtClean="0"/>
              <a:t>مفصول عن المستقيم بالأسهرين والحويصلين المنويين واللفافة</a:t>
            </a:r>
          </a:p>
          <a:p>
            <a:pPr marL="0" indent="0">
              <a:buNone/>
            </a:pPr>
            <a:r>
              <a:rPr lang="ar-SY" dirty="0" smtClean="0"/>
              <a:t> المستقيمة الثانية.</a:t>
            </a:r>
            <a:endParaRPr lang="ar-SY" dirty="0"/>
          </a:p>
        </p:txBody>
      </p:sp>
      <p:sp>
        <p:nvSpPr>
          <p:cNvPr id="4" name="عنصر نائب للتاريخ 3"/>
          <p:cNvSpPr>
            <a:spLocks noGrp="1"/>
          </p:cNvSpPr>
          <p:nvPr>
            <p:ph type="dt" sz="half" idx="10"/>
          </p:nvPr>
        </p:nvSpPr>
        <p:spPr/>
        <p:txBody>
          <a:bodyPr/>
          <a:lstStyle/>
          <a:p>
            <a:fld id="{5896640C-739D-46D1-BC40-420E1909B5D2}"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19</a:t>
            </a:fld>
            <a:endParaRPr lang="ar-SY"/>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357298"/>
          </a:xfrm>
        </p:spPr>
        <p:txBody>
          <a:bodyPr>
            <a:normAutofit/>
          </a:bodyPr>
          <a:lstStyle/>
          <a:p>
            <a:pPr algn="ctr"/>
            <a:r>
              <a:rPr lang="ar-SY" dirty="0" smtClean="0"/>
              <a:t>السبيل البولي</a:t>
            </a:r>
            <a:endParaRPr lang="ar-SY" dirty="0"/>
          </a:p>
        </p:txBody>
      </p:sp>
      <p:sp>
        <p:nvSpPr>
          <p:cNvPr id="3" name="عنوان فرعي 2"/>
          <p:cNvSpPr>
            <a:spLocks noGrp="1"/>
          </p:cNvSpPr>
          <p:nvPr>
            <p:ph idx="1"/>
          </p:nvPr>
        </p:nvSpPr>
        <p:spPr>
          <a:xfrm>
            <a:off x="571472" y="1747822"/>
            <a:ext cx="8229600" cy="5110178"/>
          </a:xfrm>
        </p:spPr>
        <p:txBody>
          <a:bodyPr>
            <a:normAutofit fontScale="32500" lnSpcReduction="20000"/>
          </a:bodyPr>
          <a:lstStyle/>
          <a:p>
            <a:pPr algn="ctr">
              <a:buFont typeface="Wingdings" pitchFamily="2" charset="2"/>
              <a:buChar char="Ø"/>
            </a:pPr>
            <a:r>
              <a:rPr lang="ar-SY" sz="16600" dirty="0" smtClean="0">
                <a:solidFill>
                  <a:schemeClr val="tx1"/>
                </a:solidFill>
              </a:rPr>
              <a:t> الكليتان</a:t>
            </a:r>
          </a:p>
          <a:p>
            <a:pPr marL="357188" indent="-357188">
              <a:buFont typeface="+mj-lt"/>
              <a:buAutoNum type="romanUcPeriod"/>
            </a:pPr>
            <a:r>
              <a:rPr lang="ar-SY" sz="9800" dirty="0" err="1" smtClean="0">
                <a:solidFill>
                  <a:schemeClr val="tx1"/>
                </a:solidFill>
              </a:rPr>
              <a:t>التوضع</a:t>
            </a:r>
            <a:r>
              <a:rPr lang="ar-SY" sz="9800" dirty="0" smtClean="0">
                <a:solidFill>
                  <a:schemeClr val="tx1"/>
                </a:solidFill>
              </a:rPr>
              <a:t> والوصف  :</a:t>
            </a:r>
          </a:p>
          <a:p>
            <a:pPr marL="571500" indent="-571500">
              <a:buNone/>
            </a:pPr>
            <a:r>
              <a:rPr lang="ar-SY" sz="7400" dirty="0" smtClean="0">
                <a:solidFill>
                  <a:schemeClr val="tx1"/>
                </a:solidFill>
              </a:rPr>
              <a:t>تعمل الكليتان على طرح معظم فضلات الاستقلاب كما تلعب دورا كبيرا في </a:t>
            </a:r>
          </a:p>
          <a:p>
            <a:pPr marL="571500" indent="-571500">
              <a:buNone/>
            </a:pPr>
            <a:r>
              <a:rPr lang="ar-SY" sz="7400" dirty="0" smtClean="0">
                <a:solidFill>
                  <a:schemeClr val="tx1"/>
                </a:solidFill>
              </a:rPr>
              <a:t>التحكم بتوازن الماء والشوارد ضمن الجسم وفي الحفاظ على التوازن الحامضي </a:t>
            </a:r>
          </a:p>
          <a:p>
            <a:pPr marL="571500" indent="-571500">
              <a:buNone/>
            </a:pPr>
            <a:r>
              <a:rPr lang="ar-SY" sz="7400" dirty="0" smtClean="0">
                <a:solidFill>
                  <a:schemeClr val="tx1"/>
                </a:solidFill>
              </a:rPr>
              <a:t>القلوي للدم تترك الفضلات الكليتين على شكل بول عبر الحالبين الى المثانة </a:t>
            </a:r>
          </a:p>
          <a:p>
            <a:pPr marL="571500" indent="-571500">
              <a:buNone/>
            </a:pPr>
            <a:r>
              <a:rPr lang="ar-SY" sz="7400" dirty="0" smtClean="0">
                <a:solidFill>
                  <a:schemeClr val="tx1"/>
                </a:solidFill>
              </a:rPr>
              <a:t>البولية التي تتوضع ضمن الحوض ويغادر البول الجسم عبر الاحليل.</a:t>
            </a:r>
          </a:p>
          <a:p>
            <a:pPr marL="571500" indent="-571500" algn="r">
              <a:buNone/>
            </a:pPr>
            <a:r>
              <a:rPr lang="ar-SY" sz="7400" dirty="0" smtClean="0">
                <a:solidFill>
                  <a:schemeClr val="tx1"/>
                </a:solidFill>
              </a:rPr>
              <a:t>لون الكليتين بني محمر وهما تتوضعان خلف الصفاق اعلى الجدار الخلفي للبطن</a:t>
            </a:r>
          </a:p>
          <a:p>
            <a:pPr marL="571500" indent="-571500" algn="r">
              <a:buNone/>
            </a:pPr>
            <a:r>
              <a:rPr lang="ar-SY" sz="7400" dirty="0" smtClean="0">
                <a:solidFill>
                  <a:schemeClr val="tx1"/>
                </a:solidFill>
              </a:rPr>
              <a:t> وعلى جانبي العمود الفقري ويقع معظم قدهما تحت غطاء من الحافة الضلعية</a:t>
            </a:r>
          </a:p>
          <a:p>
            <a:pPr marL="571500" indent="-571500" algn="r">
              <a:buNone/>
            </a:pPr>
            <a:r>
              <a:rPr lang="ar-SY" sz="7400" dirty="0" smtClean="0">
                <a:solidFill>
                  <a:schemeClr val="tx1"/>
                </a:solidFill>
              </a:rPr>
              <a:t> تتوضع الكلية اليمنى بشكل اخفض من الكلية اليسرى بقليل بسبب كبر حجم </a:t>
            </a:r>
          </a:p>
          <a:p>
            <a:pPr marL="571500" indent="-571500" algn="r">
              <a:buNone/>
            </a:pPr>
            <a:r>
              <a:rPr lang="ar-SY" sz="7400" dirty="0" smtClean="0">
                <a:solidFill>
                  <a:schemeClr val="tx1"/>
                </a:solidFill>
              </a:rPr>
              <a:t>الفص الايمن الكبدي</a:t>
            </a:r>
          </a:p>
          <a:p>
            <a:pPr marL="571500" indent="-571500" algn="r"/>
            <a:endParaRPr lang="ar-SY" sz="7400" dirty="0">
              <a:solidFill>
                <a:schemeClr val="tx1"/>
              </a:solidFill>
            </a:endParaRPr>
          </a:p>
        </p:txBody>
      </p:sp>
      <p:sp>
        <p:nvSpPr>
          <p:cNvPr id="4" name="عنصر نائب للتاريخ 3"/>
          <p:cNvSpPr>
            <a:spLocks noGrp="1"/>
          </p:cNvSpPr>
          <p:nvPr>
            <p:ph type="dt" sz="half" idx="10"/>
          </p:nvPr>
        </p:nvSpPr>
        <p:spPr/>
        <p:txBody>
          <a:bodyPr/>
          <a:lstStyle/>
          <a:p>
            <a:fld id="{7548A7B9-6DCC-4016-A31E-94E3D008B451}" type="datetime10">
              <a:rPr lang="ar-SY" smtClean="0"/>
              <a:pPr/>
              <a:t>السبت، 27 حزيران، 2009</a:t>
            </a:fld>
            <a:endParaRPr lang="ar-SY" dirty="0"/>
          </a:p>
        </p:txBody>
      </p:sp>
      <p:sp>
        <p:nvSpPr>
          <p:cNvPr id="6" name="عنصر نائب للتذييل 5"/>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5" name="عنصر نائب لرقم الشريحة 4"/>
          <p:cNvSpPr>
            <a:spLocks noGrp="1"/>
          </p:cNvSpPr>
          <p:nvPr>
            <p:ph type="sldNum" sz="quarter" idx="12"/>
          </p:nvPr>
        </p:nvSpPr>
        <p:spPr/>
        <p:txBody>
          <a:bodyPr/>
          <a:lstStyle/>
          <a:p>
            <a:fld id="{52145653-C800-409F-B8EC-44B454334ED8}" type="slidenum">
              <a:rPr lang="ar-SY" smtClean="0"/>
              <a:pPr/>
              <a:t>2</a:t>
            </a:fld>
            <a:endParaRPr lang="ar-SY"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857232"/>
          </a:xfrm>
        </p:spPr>
        <p:txBody>
          <a:bodyPr/>
          <a:lstStyle/>
          <a:p>
            <a:pPr algn="ctr"/>
            <a:r>
              <a:rPr lang="ar-SY" dirty="0" smtClean="0"/>
              <a:t>السبيل البولي</a:t>
            </a:r>
            <a:endParaRPr lang="ar-SY" dirty="0"/>
          </a:p>
        </p:txBody>
      </p:sp>
      <p:sp>
        <p:nvSpPr>
          <p:cNvPr id="3" name="عنصر نائب للمحتوى 2"/>
          <p:cNvSpPr>
            <a:spLocks noGrp="1"/>
          </p:cNvSpPr>
          <p:nvPr>
            <p:ph idx="1"/>
          </p:nvPr>
        </p:nvSpPr>
        <p:spPr>
          <a:xfrm>
            <a:off x="457200" y="857232"/>
            <a:ext cx="8229600" cy="5467368"/>
          </a:xfrm>
        </p:spPr>
        <p:txBody>
          <a:bodyPr>
            <a:normAutofit/>
          </a:bodyPr>
          <a:lstStyle/>
          <a:p>
            <a:pPr marL="0" indent="0">
              <a:buNone/>
            </a:pPr>
            <a:r>
              <a:rPr lang="ar-SY" dirty="0" smtClean="0"/>
              <a:t>يغطي الصفاق السطح العلوي للمثانة ويجاور هذا السطح عرى اللفائفي او الكولون السيني ينعكس الصفاق على طول الحافتين الوحشيتين لهذا السطح الى الجدارين الجانبين للحوض.</a:t>
            </a:r>
          </a:p>
          <a:p>
            <a:pPr marL="0" indent="0">
              <a:buNone/>
            </a:pPr>
            <a:r>
              <a:rPr lang="ar-SY" dirty="0" smtClean="0"/>
              <a:t>وعندما </a:t>
            </a:r>
            <a:r>
              <a:rPr lang="ar-SY" sz="3200" dirty="0" smtClean="0">
                <a:solidFill>
                  <a:srgbClr val="FF0000"/>
                </a:solidFill>
              </a:rPr>
              <a:t>تمتلئ المثانة </a:t>
            </a:r>
            <a:r>
              <a:rPr lang="ar-SY" dirty="0" smtClean="0"/>
              <a:t>تصبح بيضوية الشكل وينتبج سطحها العلوي نحو الأعلى داخل جوف البطن كما يتجرد(يتقشر) الغطاء الصفاقي عن الجزء السفلي لجدار البطن الأمامي </a:t>
            </a:r>
            <a:r>
              <a:rPr lang="ar-SY" sz="2800" dirty="0" smtClean="0">
                <a:solidFill>
                  <a:srgbClr val="FF0000"/>
                </a:solidFill>
              </a:rPr>
              <a:t>وبذلك تصبح المثانة على تماس مباشر مع جدار البطن الأمامي.</a:t>
            </a:r>
            <a:endParaRPr lang="ar-SY" dirty="0" smtClean="0">
              <a:solidFill>
                <a:srgbClr val="FF0000"/>
              </a:solidFill>
            </a:endParaRPr>
          </a:p>
          <a:p>
            <a:pPr marL="0" indent="0">
              <a:buNone/>
            </a:pPr>
            <a:r>
              <a:rPr lang="ar-SY" dirty="0" smtClean="0"/>
              <a:t>يجاور السطحان السفليان الجانبيان للمثانة في الأمام الوسادة الشحمية خلف العانة وعظما العانة والى الخلف أكثر من ذلك يتوضعان على تماس مع العضلة السدادية الباطنة في الأعلى والعضلة الرافعة للشرج</a:t>
            </a:r>
          </a:p>
          <a:p>
            <a:pPr marL="0" indent="0">
              <a:buNone/>
            </a:pPr>
            <a:endParaRPr lang="ar-SY" dirty="0" smtClean="0"/>
          </a:p>
        </p:txBody>
      </p:sp>
      <p:sp>
        <p:nvSpPr>
          <p:cNvPr id="4" name="عنصر نائب للتاريخ 3"/>
          <p:cNvSpPr>
            <a:spLocks noGrp="1"/>
          </p:cNvSpPr>
          <p:nvPr>
            <p:ph type="dt" sz="half" idx="10"/>
          </p:nvPr>
        </p:nvSpPr>
        <p:spPr/>
        <p:txBody>
          <a:bodyPr/>
          <a:lstStyle/>
          <a:p>
            <a:fld id="{5E7CAF8E-AFEC-4FAF-9F74-408A0B75F6E2}"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20</a:t>
            </a:fld>
            <a:endParaRPr lang="ar-SY"/>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785794"/>
          </a:xfrm>
        </p:spPr>
        <p:txBody>
          <a:bodyPr>
            <a:normAutofit fontScale="90000"/>
          </a:bodyPr>
          <a:lstStyle/>
          <a:p>
            <a:pPr algn="ctr"/>
            <a:r>
              <a:rPr lang="ar-SY" dirty="0" smtClean="0"/>
              <a:t>السبيل البولي</a:t>
            </a:r>
            <a:endParaRPr lang="ar-SY" dirty="0"/>
          </a:p>
        </p:txBody>
      </p:sp>
      <p:sp>
        <p:nvSpPr>
          <p:cNvPr id="3" name="عنصر نائب للمحتوى 2"/>
          <p:cNvSpPr>
            <a:spLocks noGrp="1"/>
          </p:cNvSpPr>
          <p:nvPr>
            <p:ph idx="1"/>
          </p:nvPr>
        </p:nvSpPr>
        <p:spPr>
          <a:xfrm>
            <a:off x="571472" y="642918"/>
            <a:ext cx="8229600" cy="5610244"/>
          </a:xfrm>
        </p:spPr>
        <p:txBody>
          <a:bodyPr>
            <a:normAutofit/>
          </a:bodyPr>
          <a:lstStyle/>
          <a:p>
            <a:pPr marL="0" indent="0">
              <a:buNone/>
            </a:pPr>
            <a:r>
              <a:rPr lang="ar-SY" dirty="0" smtClean="0"/>
              <a:t>يتوضع </a:t>
            </a:r>
            <a:r>
              <a:rPr lang="ar-SY" sz="3200" dirty="0" smtClean="0">
                <a:solidFill>
                  <a:srgbClr val="FF0000"/>
                </a:solidFill>
              </a:rPr>
              <a:t>عنق المثانة في الأسفل مستقرا على السطح العلوي </a:t>
            </a:r>
            <a:r>
              <a:rPr lang="ar-SY" sz="3200" dirty="0" err="1" smtClean="0">
                <a:solidFill>
                  <a:srgbClr val="FF0000"/>
                </a:solidFill>
              </a:rPr>
              <a:t>للم</a:t>
            </a:r>
            <a:r>
              <a:rPr lang="ar-SY" sz="2800" dirty="0" err="1" smtClean="0">
                <a:solidFill>
                  <a:srgbClr val="FF0000"/>
                </a:solidFill>
              </a:rPr>
              <a:t>وثة</a:t>
            </a:r>
            <a:r>
              <a:rPr lang="ar-SY" dirty="0" smtClean="0"/>
              <a:t> </a:t>
            </a:r>
            <a:r>
              <a:rPr lang="ar-SY" sz="3200" dirty="0" smtClean="0">
                <a:solidFill>
                  <a:srgbClr val="FF0000"/>
                </a:solidFill>
              </a:rPr>
              <a:t>وهنا تتمادى الألياف العضلية الملساء لجدار المثانة مع مثيلاتها في الموثة </a:t>
            </a:r>
            <a:r>
              <a:rPr lang="ar-SY" dirty="0" smtClean="0"/>
              <a:t>. تثبت الأربطة العانية الموثية عنق المثانة في موضعه عند الذكر بينما تثبته عند الأنثى الأربطة العانية المثانية ان هذه الأربطة ما هي إلا ثخانات اللفافة الحوضية.</a:t>
            </a:r>
          </a:p>
          <a:p>
            <a:pPr marL="0" indent="0">
              <a:buNone/>
            </a:pPr>
            <a:r>
              <a:rPr lang="ar-SY" sz="3200" dirty="0" smtClean="0">
                <a:solidFill>
                  <a:srgbClr val="FF0000"/>
                </a:solidFill>
              </a:rPr>
              <a:t>عندما تمتلئ المث</a:t>
            </a:r>
            <a:r>
              <a:rPr lang="ar-SY" dirty="0" smtClean="0"/>
              <a:t>ا</a:t>
            </a:r>
            <a:r>
              <a:rPr lang="ar-SY" sz="3200" dirty="0" smtClean="0">
                <a:solidFill>
                  <a:srgbClr val="FF0000"/>
                </a:solidFill>
              </a:rPr>
              <a:t>نة</a:t>
            </a:r>
            <a:r>
              <a:rPr lang="ar-SY" dirty="0" smtClean="0"/>
              <a:t> يبقى سطحها الخلفي وعنقها ثابتين في موضعهما قليلا او كثيرا </a:t>
            </a:r>
            <a:r>
              <a:rPr lang="ar-SY" sz="2800" dirty="0" smtClean="0">
                <a:solidFill>
                  <a:srgbClr val="FF0000"/>
                </a:solidFill>
              </a:rPr>
              <a:t>إلا ان السطح العلوي هو الذي يرتفع ضمن البطن</a:t>
            </a:r>
            <a:r>
              <a:rPr lang="ar-SY" dirty="0" smtClean="0"/>
              <a:t>.</a:t>
            </a:r>
          </a:p>
          <a:p>
            <a:pPr marL="0" indent="0">
              <a:buNone/>
            </a:pPr>
            <a:r>
              <a:rPr lang="ar-SY" dirty="0" smtClean="0"/>
              <a:t>ينطوي الغشاء المخاطي للقسم الأعظم من المثانة الفارغة على شكل طيات والتي تختفي عندما تصبح المثانة ممتلئة </a:t>
            </a:r>
            <a:r>
              <a:rPr lang="ar-SY" sz="2800" dirty="0" smtClean="0">
                <a:solidFill>
                  <a:srgbClr val="FF0000"/>
                </a:solidFill>
              </a:rPr>
              <a:t>وتسمى المساحة من الغشاء المخاطي المغطية للسطح الداخلي لقاعدة المثانة :المثلث, حيث يكون الغشاء المخاطي هنا دائما  أملسا</a:t>
            </a:r>
            <a:r>
              <a:rPr lang="ar-SY" sz="2800" dirty="0" smtClean="0"/>
              <a:t> </a:t>
            </a:r>
            <a:r>
              <a:rPr lang="ar-SY" dirty="0" smtClean="0"/>
              <a:t>حتى عندما يكون الحشا فارغا لأن الغشاء المخاطي فوق المثلث ملتصق بشدة بالقميص العضلي الذي يكمن تحته.</a:t>
            </a:r>
            <a:endParaRPr lang="ar-SY" dirty="0"/>
          </a:p>
        </p:txBody>
      </p:sp>
      <p:sp>
        <p:nvSpPr>
          <p:cNvPr id="4" name="عنصر نائب للتاريخ 3"/>
          <p:cNvSpPr>
            <a:spLocks noGrp="1"/>
          </p:cNvSpPr>
          <p:nvPr>
            <p:ph type="dt" sz="half" idx="10"/>
          </p:nvPr>
        </p:nvSpPr>
        <p:spPr/>
        <p:txBody>
          <a:bodyPr/>
          <a:lstStyle/>
          <a:p>
            <a:fld id="{EA337489-D421-4139-809E-63529B2C024E}"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21</a:t>
            </a:fld>
            <a:endParaRPr lang="ar-SY"/>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642918"/>
          </a:xfrm>
        </p:spPr>
        <p:txBody>
          <a:bodyPr>
            <a:normAutofit fontScale="90000"/>
          </a:bodyPr>
          <a:lstStyle/>
          <a:p>
            <a:pPr algn="ctr"/>
            <a:r>
              <a:rPr lang="ar-SY" dirty="0" smtClean="0"/>
              <a:t>السبيل البولي</a:t>
            </a:r>
            <a:endParaRPr lang="ar-SY" dirty="0"/>
          </a:p>
        </p:txBody>
      </p:sp>
      <p:sp>
        <p:nvSpPr>
          <p:cNvPr id="3" name="عنصر نائب للمحتوى 2"/>
          <p:cNvSpPr>
            <a:spLocks noGrp="1"/>
          </p:cNvSpPr>
          <p:nvPr>
            <p:ph idx="1"/>
          </p:nvPr>
        </p:nvSpPr>
        <p:spPr>
          <a:xfrm>
            <a:off x="457200" y="714356"/>
            <a:ext cx="8229600" cy="5610244"/>
          </a:xfrm>
        </p:spPr>
        <p:txBody>
          <a:bodyPr>
            <a:normAutofit/>
          </a:bodyPr>
          <a:lstStyle/>
          <a:p>
            <a:pPr marL="0" indent="0">
              <a:buNone/>
            </a:pPr>
            <a:r>
              <a:rPr lang="ar-SY" dirty="0" smtClean="0"/>
              <a:t>تتوافق الزاويتان العلويتان للمثلث مع فتحتي الحالبين والزاوية السفلية له مع الفوهة الإحليلية الباطنة. </a:t>
            </a:r>
            <a:r>
              <a:rPr lang="ar-SY" sz="3200" dirty="0" smtClean="0">
                <a:solidFill>
                  <a:srgbClr val="FF0000"/>
                </a:solidFill>
              </a:rPr>
              <a:t>يثقب الحالبان جدار المثانة بشكل مائل وهذا مايعطي عملا يشبه الصمام الذي  يمنع ارتداد جريان البول نحو الكليتين عندما تكون المثانة ممتلئة.</a:t>
            </a:r>
            <a:endParaRPr lang="ar-SY" dirty="0" smtClean="0">
              <a:solidFill>
                <a:srgbClr val="FF0000"/>
              </a:solidFill>
            </a:endParaRPr>
          </a:p>
          <a:p>
            <a:pPr marL="0" indent="0">
              <a:buNone/>
            </a:pPr>
            <a:r>
              <a:rPr lang="ar-SY" dirty="0" smtClean="0"/>
              <a:t>يُحد المثلث في الأعلى </a:t>
            </a:r>
            <a:r>
              <a:rPr lang="ar-SY" dirty="0" smtClean="0">
                <a:solidFill>
                  <a:srgbClr val="FFFF00"/>
                </a:solidFill>
              </a:rPr>
              <a:t>عرفا عضليا </a:t>
            </a:r>
            <a:r>
              <a:rPr lang="ar-SY" dirty="0" smtClean="0"/>
              <a:t>يسير من فتحة أحد الحالبين نحو الفتحة الأخرى ويعرف باسم </a:t>
            </a:r>
            <a:r>
              <a:rPr lang="ar-SY" sz="3200" dirty="0" smtClean="0">
                <a:solidFill>
                  <a:srgbClr val="FF0000"/>
                </a:solidFill>
              </a:rPr>
              <a:t>العرف بين الحالبين</a:t>
            </a:r>
            <a:r>
              <a:rPr lang="ar-SY" dirty="0" smtClean="0"/>
              <a:t>, اما </a:t>
            </a:r>
            <a:r>
              <a:rPr lang="ar-SY" sz="3200" dirty="0" smtClean="0">
                <a:solidFill>
                  <a:srgbClr val="FFFF00"/>
                </a:solidFill>
              </a:rPr>
              <a:t>لهاة المثانة </a:t>
            </a:r>
            <a:r>
              <a:rPr lang="ar-SY" dirty="0" smtClean="0"/>
              <a:t>فهي ارتفاع صغير يتوضع الى الخلف تماما من الفوهة الاحليلية تنجم عن الفص المتوسط للموثة المتوضع تحته.</a:t>
            </a:r>
          </a:p>
          <a:p>
            <a:pPr marL="0" indent="0">
              <a:buNone/>
            </a:pPr>
            <a:r>
              <a:rPr lang="ar-SY" dirty="0" smtClean="0"/>
              <a:t>يتألف القميص العضلي للمثانة من </a:t>
            </a:r>
            <a:r>
              <a:rPr lang="ar-SY" sz="3200" dirty="0" smtClean="0">
                <a:solidFill>
                  <a:srgbClr val="FF0000"/>
                </a:solidFill>
              </a:rPr>
              <a:t>عضلات ملس تنتظم  في ثلاث</a:t>
            </a:r>
            <a:r>
              <a:rPr lang="ar-SY" dirty="0" smtClean="0"/>
              <a:t> طبقات من الحزم المتشابكة </a:t>
            </a:r>
            <a:r>
              <a:rPr lang="ar-SY" sz="3200" dirty="0" smtClean="0">
                <a:solidFill>
                  <a:srgbClr val="FF0000"/>
                </a:solidFill>
              </a:rPr>
              <a:t>تدعى العضلة الدافعة(الضاغطة)</a:t>
            </a:r>
            <a:r>
              <a:rPr lang="ar-SY" dirty="0" smtClean="0"/>
              <a:t>. </a:t>
            </a:r>
            <a:r>
              <a:rPr lang="ar-SY" dirty="0" smtClean="0">
                <a:solidFill>
                  <a:srgbClr val="FFFF00"/>
                </a:solidFill>
              </a:rPr>
              <a:t>وعند دفق المثانة تتثخن المركبة الدائرية للقميص العضلي لتشكل المصرة المثانية. </a:t>
            </a:r>
            <a:endParaRPr lang="ar-SY" dirty="0">
              <a:solidFill>
                <a:srgbClr val="FFFF00"/>
              </a:solidFill>
            </a:endParaRPr>
          </a:p>
        </p:txBody>
      </p:sp>
      <p:sp>
        <p:nvSpPr>
          <p:cNvPr id="4" name="عنصر نائب للتاريخ 3"/>
          <p:cNvSpPr>
            <a:spLocks noGrp="1"/>
          </p:cNvSpPr>
          <p:nvPr>
            <p:ph type="dt" sz="half" idx="10"/>
          </p:nvPr>
        </p:nvSpPr>
        <p:spPr/>
        <p:txBody>
          <a:bodyPr/>
          <a:lstStyle/>
          <a:p>
            <a:fld id="{56689861-2B7F-446A-BFF3-44EA8A26873B}"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22</a:t>
            </a:fld>
            <a:endParaRPr lang="ar-SY"/>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785794"/>
          </a:xfrm>
        </p:spPr>
        <p:txBody>
          <a:bodyPr>
            <a:normAutofit fontScale="90000"/>
          </a:bodyPr>
          <a:lstStyle/>
          <a:p>
            <a:pPr algn="ctr"/>
            <a:r>
              <a:rPr lang="ar-SY" dirty="0" smtClean="0"/>
              <a:t>السبيل البولي</a:t>
            </a:r>
            <a:endParaRPr lang="ar-SY" dirty="0"/>
          </a:p>
        </p:txBody>
      </p:sp>
      <p:sp>
        <p:nvSpPr>
          <p:cNvPr id="8" name="عنصر نائب للمحتوى 7"/>
          <p:cNvSpPr>
            <a:spLocks noGrp="1"/>
          </p:cNvSpPr>
          <p:nvPr>
            <p:ph idx="1"/>
          </p:nvPr>
        </p:nvSpPr>
        <p:spPr>
          <a:xfrm>
            <a:off x="457200" y="785794"/>
            <a:ext cx="8229600" cy="5538806"/>
          </a:xfrm>
        </p:spPr>
        <p:txBody>
          <a:bodyPr>
            <a:normAutofit/>
          </a:bodyPr>
          <a:lstStyle/>
          <a:p>
            <a:pPr marL="0" indent="0">
              <a:buFont typeface="+mj-lt"/>
              <a:buAutoNum type="romanUcPeriod" startAt="2"/>
            </a:pPr>
            <a:r>
              <a:rPr lang="ar-SY" dirty="0" smtClean="0"/>
              <a:t> التروية الدموية:</a:t>
            </a:r>
          </a:p>
          <a:p>
            <a:pPr marL="514350" indent="-514350">
              <a:buFont typeface="+mj-lt"/>
              <a:buAutoNum type="alphaUcPeriod"/>
            </a:pPr>
            <a:r>
              <a:rPr lang="ar-SY" dirty="0" smtClean="0"/>
              <a:t>الشرايين:</a:t>
            </a:r>
          </a:p>
          <a:p>
            <a:pPr marL="0" indent="0">
              <a:buNone/>
            </a:pPr>
            <a:r>
              <a:rPr lang="ar-SY" sz="3200" dirty="0" smtClean="0">
                <a:solidFill>
                  <a:srgbClr val="FF0000"/>
                </a:solidFill>
              </a:rPr>
              <a:t>الشرايين المثانية العلوية والسفلية والتي هي فروع الشريانين الحرقفيين الباطنين</a:t>
            </a:r>
          </a:p>
          <a:p>
            <a:pPr marL="514350" indent="-514350">
              <a:buFont typeface="+mj-lt"/>
              <a:buAutoNum type="alphaUcPeriod" startAt="2"/>
            </a:pPr>
            <a:r>
              <a:rPr lang="ar-SY" dirty="0" smtClean="0"/>
              <a:t>الأوردة:</a:t>
            </a:r>
          </a:p>
          <a:p>
            <a:pPr marL="0" indent="0">
              <a:buNone/>
            </a:pPr>
            <a:r>
              <a:rPr lang="ar-SY" dirty="0" smtClean="0"/>
              <a:t>تشكل الأوردة الضفيرة الوريدية المثانية التي تتصل في الأسفل مع الضفيرة الموثية. وهي تصب الوريد الحرقفي الباطن.</a:t>
            </a:r>
          </a:p>
          <a:p>
            <a:pPr marL="571500" indent="-571500">
              <a:buFont typeface="+mj-lt"/>
              <a:buAutoNum type="romanUcPeriod" startAt="3"/>
            </a:pPr>
            <a:r>
              <a:rPr lang="ar-SY" dirty="0" smtClean="0"/>
              <a:t>التصريف اللمفي:</a:t>
            </a:r>
          </a:p>
          <a:p>
            <a:pPr marL="571500" indent="-571500">
              <a:buNone/>
            </a:pPr>
            <a:r>
              <a:rPr lang="ar-SY" dirty="0" smtClean="0"/>
              <a:t>تنزح الأوعية اللمفية من المثانة الى العقد الحرقفية الظاهرة والباطنة</a:t>
            </a:r>
          </a:p>
        </p:txBody>
      </p:sp>
      <p:sp>
        <p:nvSpPr>
          <p:cNvPr id="4" name="عنصر نائب للتاريخ 3"/>
          <p:cNvSpPr>
            <a:spLocks noGrp="1"/>
          </p:cNvSpPr>
          <p:nvPr>
            <p:ph type="dt" sz="half" idx="10"/>
          </p:nvPr>
        </p:nvSpPr>
        <p:spPr/>
        <p:txBody>
          <a:bodyPr/>
          <a:lstStyle/>
          <a:p>
            <a:fld id="{5C216DAA-B24B-4D62-8FE4-39CD9149F662}"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23</a:t>
            </a:fld>
            <a:endParaRPr lang="ar-SY"/>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071546"/>
          </a:xfrm>
        </p:spPr>
        <p:txBody>
          <a:bodyPr>
            <a:normAutofit/>
          </a:bodyPr>
          <a:lstStyle/>
          <a:p>
            <a:pPr algn="ctr"/>
            <a:r>
              <a:rPr lang="ar-SY" dirty="0" smtClean="0"/>
              <a:t>السبيل البولي</a:t>
            </a:r>
            <a:endParaRPr lang="ar-SY" dirty="0"/>
          </a:p>
        </p:txBody>
      </p:sp>
      <p:sp>
        <p:nvSpPr>
          <p:cNvPr id="3" name="عنصر نائب للمحتوى 2"/>
          <p:cNvSpPr>
            <a:spLocks noGrp="1"/>
          </p:cNvSpPr>
          <p:nvPr>
            <p:ph idx="1"/>
          </p:nvPr>
        </p:nvSpPr>
        <p:spPr>
          <a:xfrm>
            <a:off x="457200" y="1000108"/>
            <a:ext cx="8229600" cy="5324492"/>
          </a:xfrm>
        </p:spPr>
        <p:txBody>
          <a:bodyPr>
            <a:normAutofit lnSpcReduction="10000"/>
          </a:bodyPr>
          <a:lstStyle/>
          <a:p>
            <a:pPr marL="357188" indent="-357188">
              <a:buFont typeface="+mj-lt"/>
              <a:buAutoNum type="romanUcPeriod" startAt="4"/>
            </a:pPr>
            <a:r>
              <a:rPr lang="ar-SY" dirty="0" smtClean="0"/>
              <a:t>التعصيب:</a:t>
            </a:r>
          </a:p>
          <a:p>
            <a:pPr marL="0" indent="0">
              <a:buNone/>
            </a:pPr>
            <a:r>
              <a:rPr lang="ar-SY" dirty="0" smtClean="0"/>
              <a:t>يأتي تعصيب المثانة من </a:t>
            </a:r>
            <a:r>
              <a:rPr lang="ar-SY" sz="3200" dirty="0" smtClean="0">
                <a:solidFill>
                  <a:srgbClr val="FF0000"/>
                </a:solidFill>
              </a:rPr>
              <a:t>الضفائر الخثلية السفلية</a:t>
            </a:r>
            <a:r>
              <a:rPr lang="ar-SY" dirty="0" smtClean="0"/>
              <a:t>. حيث تنشأ الألياف العصبية ما بعد العقد الودية من العقد القطنية الأولى والثانية ثم تنزل الى المثانة عن طريق الضفائر الخثلية. تنشأ الألياف ما قبل العقد اللاودية كأعصاب حشوية حوضية من الأعصاب العجزية الثاني والثالث والرابع ثم تسير عبر الضفائر الخثلية السفلية  لتصل الى جدار المثانة حيث تتشابك هناك مع العصبونات ما بعد العقد. تصل معظم الألياف الحسية الواردة التي تنشأ من المثانة الى الجهاز العصبي المركزي عن طريق الأعصاب الحشوية الحوضية. تسير بعض الألياف الواردة مع الأعصاب الودية عن طريق الضفائر الخثلية وتدخل القطع القطنية الأولى والثانية للحبل الشوكي.</a:t>
            </a:r>
          </a:p>
          <a:p>
            <a:pPr marL="0" indent="0">
              <a:buNone/>
            </a:pPr>
            <a:r>
              <a:rPr lang="ar-SY" dirty="0" smtClean="0"/>
              <a:t>تثبط الأعصاب الودية تقلصات العضلة الدافعة لجدار المثانة وتنبه انغلاق المصرة المثانية. اما الأعصاب اللاودية فهي تنبه تقلص العضلة الدفعة لجدار المثانة وتثبط عمل المصرة المثانية.</a:t>
            </a:r>
          </a:p>
        </p:txBody>
      </p:sp>
      <p:sp>
        <p:nvSpPr>
          <p:cNvPr id="4" name="عنصر نائب للتاريخ 3"/>
          <p:cNvSpPr>
            <a:spLocks noGrp="1"/>
          </p:cNvSpPr>
          <p:nvPr>
            <p:ph type="dt" sz="half" idx="10"/>
          </p:nvPr>
        </p:nvSpPr>
        <p:spPr/>
        <p:txBody>
          <a:bodyPr/>
          <a:lstStyle/>
          <a:p>
            <a:fld id="{D6373129-F3B3-4B19-BB20-72FEF57E9F4C}"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24</a:t>
            </a:fld>
            <a:endParaRPr lang="ar-SY"/>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25</a:t>
            </a:fld>
            <a:endParaRPr lang="ar-SY"/>
          </a:p>
        </p:txBody>
      </p:sp>
      <p:pic>
        <p:nvPicPr>
          <p:cNvPr id="87042" name="Picture 2" descr="http://www.jyi.org/articleimages/539/originals/img2.jpg"/>
          <p:cNvPicPr>
            <a:picLocks noChangeAspect="1" noChangeArrowheads="1"/>
          </p:cNvPicPr>
          <p:nvPr/>
        </p:nvPicPr>
        <p:blipFill>
          <a:blip r:embed="rId2"/>
          <a:srcRect/>
          <a:stretch>
            <a:fillRect/>
          </a:stretch>
        </p:blipFill>
        <p:spPr bwMode="auto">
          <a:xfrm>
            <a:off x="1" y="642918"/>
            <a:ext cx="3786182" cy="5838836"/>
          </a:xfrm>
          <a:prstGeom prst="rect">
            <a:avLst/>
          </a:prstGeom>
          <a:noFill/>
        </p:spPr>
      </p:pic>
      <p:pic>
        <p:nvPicPr>
          <p:cNvPr id="87044" name="Picture 4" descr="http://embryology.med.unsw.edu.au/Notes/images/urogen/adult_bladder.jpg"/>
          <p:cNvPicPr>
            <a:picLocks noChangeAspect="1" noChangeArrowheads="1"/>
          </p:cNvPicPr>
          <p:nvPr/>
        </p:nvPicPr>
        <p:blipFill>
          <a:blip r:embed="rId3"/>
          <a:srcRect/>
          <a:stretch>
            <a:fillRect/>
          </a:stretch>
        </p:blipFill>
        <p:spPr bwMode="auto">
          <a:xfrm>
            <a:off x="4071934" y="714356"/>
            <a:ext cx="5072067" cy="5815035"/>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26</a:t>
            </a:fld>
            <a:endParaRPr lang="ar-SY"/>
          </a:p>
        </p:txBody>
      </p:sp>
      <p:pic>
        <p:nvPicPr>
          <p:cNvPr id="88066" name="Picture 2" descr="http://www.fccj.org/campuses/north/lac/urinary_system/images/bladder.JPG"/>
          <p:cNvPicPr>
            <a:picLocks noChangeAspect="1" noChangeArrowheads="1"/>
          </p:cNvPicPr>
          <p:nvPr/>
        </p:nvPicPr>
        <p:blipFill>
          <a:blip r:embed="rId2"/>
          <a:srcRect/>
          <a:stretch>
            <a:fillRect/>
          </a:stretch>
        </p:blipFill>
        <p:spPr bwMode="auto">
          <a:xfrm>
            <a:off x="1214414" y="642918"/>
            <a:ext cx="6610351" cy="5462591"/>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Y" dirty="0" smtClean="0"/>
              <a:t>السبيل البولي</a:t>
            </a:r>
            <a:endParaRPr lang="ar-SY" dirty="0"/>
          </a:p>
        </p:txBody>
      </p:sp>
      <p:sp>
        <p:nvSpPr>
          <p:cNvPr id="3" name="عنصر نائب للمحتوى 2"/>
          <p:cNvSpPr>
            <a:spLocks noGrp="1"/>
          </p:cNvSpPr>
          <p:nvPr>
            <p:ph idx="1"/>
          </p:nvPr>
        </p:nvSpPr>
        <p:spPr/>
        <p:txBody>
          <a:bodyPr>
            <a:normAutofit/>
          </a:bodyPr>
          <a:lstStyle/>
          <a:p>
            <a:pPr marL="357188" indent="-357188">
              <a:buFont typeface="+mj-lt"/>
              <a:buAutoNum type="romanUcPeriod" startAt="5"/>
            </a:pPr>
            <a:r>
              <a:rPr lang="ar-SY" dirty="0" smtClean="0"/>
              <a:t>التبويل:</a:t>
            </a:r>
          </a:p>
          <a:p>
            <a:pPr marL="0" indent="0">
              <a:buNone/>
              <a:tabLst>
                <a:tab pos="92075" algn="l"/>
              </a:tabLst>
            </a:pPr>
            <a:r>
              <a:rPr lang="ar-SY" dirty="0" smtClean="0"/>
              <a:t>التبويل هو فعل انعكاسي تتم السيطرة عليه من قبل المراكز العليا في الدماغ عند الأشخاص الذين اعتادوا التبويل في المرحاض. يبدأ المنعكس عندما يصل حجم البول ضمن المثانة الى حوالي 300 مل حيث تتنبه مستقبلات التمدد في جدار المثانة وترسل دفعات (نبضات) الى الجملة العصبية المركزية فيحدث عند الشخص رغبة واعية بالتبويل . تسير معظم الدفعات الواردة نحو الأعلى عبر الأعصاب الحشوية الحوضية فتدخل القطع العجزية الثانية والثالثة والرابعة للحبل الشوكي. وتسير بعض الدفعات الواردة مع الأعصاب الودية عن طريق الضفائر الخثلية وتدخل القطع القطنية الأولى والثانية للحبل الشوكي.</a:t>
            </a:r>
          </a:p>
        </p:txBody>
      </p:sp>
      <p:sp>
        <p:nvSpPr>
          <p:cNvPr id="4" name="عنصر نائب للتاريخ 3"/>
          <p:cNvSpPr>
            <a:spLocks noGrp="1"/>
          </p:cNvSpPr>
          <p:nvPr>
            <p:ph type="dt" sz="half" idx="10"/>
          </p:nvPr>
        </p:nvSpPr>
        <p:spPr/>
        <p:txBody>
          <a:bodyPr/>
          <a:lstStyle/>
          <a:p>
            <a:fld id="{3CD4A6A3-52D8-46EF-A481-811FD2E77557}"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27</a:t>
            </a:fld>
            <a:endParaRPr lang="ar-SY"/>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Y" dirty="0" smtClean="0"/>
              <a:t>السبيل البولي</a:t>
            </a:r>
            <a:endParaRPr lang="ar-SY" dirty="0"/>
          </a:p>
        </p:txBody>
      </p:sp>
      <p:sp>
        <p:nvSpPr>
          <p:cNvPr id="3" name="عنصر نائب للمحتوى 2"/>
          <p:cNvSpPr>
            <a:spLocks noGrp="1"/>
          </p:cNvSpPr>
          <p:nvPr>
            <p:ph idx="1"/>
          </p:nvPr>
        </p:nvSpPr>
        <p:spPr/>
        <p:txBody>
          <a:bodyPr>
            <a:normAutofit/>
          </a:bodyPr>
          <a:lstStyle/>
          <a:p>
            <a:pPr marL="0" indent="0">
              <a:buNone/>
            </a:pPr>
            <a:r>
              <a:rPr lang="ar-SY" dirty="0" smtClean="0"/>
              <a:t>تترك الدفعات اللاودية الصادرة الحبل الشوكي من القطع العجزية الثانية والثالثة والرابعة وتسير عن طريق الألياف العصبية اللاودية ما قبل العقد عبر الأعصاب الحشوية الحوضية والضفائر الخثلية السفلية الى جدار المثانة حيث تتشابك مع العصبونات ما بعد العقد. وبواسطة هذا الطريق العصبي يتقلص العضل الأملس لجدار المثانة (العضلة الدافعة) وترتخي المصرة المثانية. وتسير الدفعات الصادرة ايضا الى مصرة الإحليل عن طريق العصب الفرجي (</a:t>
            </a:r>
            <a:r>
              <a:rPr lang="en-US" dirty="0" smtClean="0"/>
              <a:t>S2,3,4</a:t>
            </a:r>
            <a:r>
              <a:rPr lang="ar-SY" dirty="0" smtClean="0"/>
              <a:t>) فتخضع للاسترخاء وحالما يدخل البول الى  الإحليل تسير دفعات واردة أخرى الى الحبل الشوكي من الإحليل فتعزز الفعل الانعكاسي يمكن مساعدة فعل التبويل بتقليص العضلات البطنية مما يؤدي الى ارتفاع الضغط داخل البطن والحوض وتوليد ضغط خارجي على المثانة.</a:t>
            </a:r>
            <a:endParaRPr lang="ar-SY" dirty="0"/>
          </a:p>
        </p:txBody>
      </p:sp>
      <p:sp>
        <p:nvSpPr>
          <p:cNvPr id="4" name="عنصر نائب للتاريخ 3"/>
          <p:cNvSpPr>
            <a:spLocks noGrp="1"/>
          </p:cNvSpPr>
          <p:nvPr>
            <p:ph type="dt" sz="half" idx="10"/>
          </p:nvPr>
        </p:nvSpPr>
        <p:spPr/>
        <p:txBody>
          <a:bodyPr/>
          <a:lstStyle/>
          <a:p>
            <a:fld id="{6460B0DB-3829-401C-96C1-1FF5F6C72704}" type="datetime10">
              <a:rPr lang="ar-SY" smtClean="0"/>
              <a:pPr/>
              <a:t>السبت، 27 حزيران، 2009</a:t>
            </a:fld>
            <a:endParaRPr lang="ar-SY" dirty="0"/>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28</a:t>
            </a:fld>
            <a:endParaRPr lang="ar-SY"/>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Y" dirty="0" smtClean="0"/>
              <a:t>السبيل البولي</a:t>
            </a:r>
            <a:endParaRPr lang="ar-SY" dirty="0"/>
          </a:p>
        </p:txBody>
      </p:sp>
      <p:sp>
        <p:nvSpPr>
          <p:cNvPr id="3" name="عنصر نائب للمحتوى 2"/>
          <p:cNvSpPr>
            <a:spLocks noGrp="1"/>
          </p:cNvSpPr>
          <p:nvPr>
            <p:ph idx="1"/>
          </p:nvPr>
        </p:nvSpPr>
        <p:spPr/>
        <p:txBody>
          <a:bodyPr>
            <a:normAutofit/>
          </a:bodyPr>
          <a:lstStyle/>
          <a:p>
            <a:pPr marL="0" indent="0">
              <a:buNone/>
            </a:pPr>
            <a:r>
              <a:rPr lang="ar-SY" dirty="0" smtClean="0"/>
              <a:t>عند الأطفال الصغار يكون التبويل فعلا انعكاسيا بسيطا ويحدث كلما أصبحت المثانة متمددة </a:t>
            </a:r>
            <a:r>
              <a:rPr lang="ar-SY" sz="3200" dirty="0" smtClean="0">
                <a:solidFill>
                  <a:srgbClr val="FFFF00"/>
                </a:solidFill>
              </a:rPr>
              <a:t>اما عن البالغ فيتم تثبيط منعكس التمدد البسيط بفعالية القشرة المخية حتى يصبح زمن ومكان التبويل ملائمين</a:t>
            </a:r>
            <a:r>
              <a:rPr lang="ar-SY" dirty="0" smtClean="0"/>
              <a:t>. تتجه الألياف المثبطة نحو الأسفل عبر السبل القشرية الشوكية الى القطع العجزية الثانية والثالثة والرابعة من الحبل الشوكي. تتم السيطرة الإرادية على التبويل بتقليص المصرة الإحليلية التي تغلق الإحليل ويمكن مساعدة ذلك بالمصرة المثانية التي تضغط عنق المثانة.</a:t>
            </a:r>
          </a:p>
          <a:p>
            <a:pPr>
              <a:buNone/>
            </a:pPr>
            <a:r>
              <a:rPr lang="ar-SY" sz="3200" dirty="0" smtClean="0">
                <a:solidFill>
                  <a:srgbClr val="FFFF00"/>
                </a:solidFill>
              </a:rPr>
              <a:t>تتطور السيطرة الإرادية على عملية التبويل بشكل طبيعي خلال السنة الثانية او الثالثة من الحياة</a:t>
            </a:r>
            <a:endParaRPr lang="ar-SY" sz="3200" dirty="0">
              <a:solidFill>
                <a:srgbClr val="FFFF00"/>
              </a:solidFill>
            </a:endParaRPr>
          </a:p>
        </p:txBody>
      </p:sp>
      <p:sp>
        <p:nvSpPr>
          <p:cNvPr id="4" name="عنصر نائب للتاريخ 3"/>
          <p:cNvSpPr>
            <a:spLocks noGrp="1"/>
          </p:cNvSpPr>
          <p:nvPr>
            <p:ph type="dt" sz="half" idx="10"/>
          </p:nvPr>
        </p:nvSpPr>
        <p:spPr/>
        <p:txBody>
          <a:bodyPr/>
          <a:lstStyle/>
          <a:p>
            <a:fld id="{08A0E8AB-A030-4F6D-9DE0-E75AA018499B}"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29</a:t>
            </a:fld>
            <a:endParaRPr lang="ar-SY"/>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357298"/>
          </a:xfrm>
        </p:spPr>
        <p:txBody>
          <a:bodyPr/>
          <a:lstStyle/>
          <a:p>
            <a:pPr algn="ctr"/>
            <a:r>
              <a:rPr lang="ar-SY" dirty="0" smtClean="0"/>
              <a:t>السبيل البولي</a:t>
            </a:r>
            <a:endParaRPr lang="ar-SY" dirty="0"/>
          </a:p>
        </p:txBody>
      </p:sp>
      <p:sp>
        <p:nvSpPr>
          <p:cNvPr id="3" name="عنصر نائب للمحتوى 2"/>
          <p:cNvSpPr>
            <a:spLocks noGrp="1"/>
          </p:cNvSpPr>
          <p:nvPr>
            <p:ph idx="1"/>
          </p:nvPr>
        </p:nvSpPr>
        <p:spPr>
          <a:xfrm>
            <a:off x="457200" y="1357298"/>
            <a:ext cx="8229600" cy="4967302"/>
          </a:xfrm>
        </p:spPr>
        <p:txBody>
          <a:bodyPr>
            <a:noAutofit/>
          </a:bodyPr>
          <a:lstStyle/>
          <a:p>
            <a:pPr>
              <a:buNone/>
            </a:pPr>
            <a:r>
              <a:rPr lang="ar-SY" sz="3200" dirty="0" smtClean="0"/>
              <a:t>تتحرك الكليتان نحو الاسفل باتجاه شاقولي لمسافة حوالي 1 </a:t>
            </a:r>
          </a:p>
          <a:p>
            <a:pPr>
              <a:buNone/>
            </a:pPr>
            <a:r>
              <a:rPr lang="ar-SY" sz="3200" dirty="0" smtClean="0"/>
              <a:t>انش (2,5سم) بسبب تقلص الحجاب الحاجز اثناء عملية التنفس</a:t>
            </a:r>
          </a:p>
          <a:p>
            <a:pPr>
              <a:buNone/>
            </a:pPr>
            <a:r>
              <a:rPr lang="ar-SY" sz="3200" dirty="0" smtClean="0"/>
              <a:t> يوجد على الحافة المقعرة الأنسية لكل كلية شق شاقولي تحده </a:t>
            </a:r>
          </a:p>
          <a:p>
            <a:pPr>
              <a:buNone/>
            </a:pPr>
            <a:r>
              <a:rPr lang="ar-SY" sz="3200" dirty="0" smtClean="0"/>
              <a:t>شفاه ثخينة من النسيج الكلوي  تدعى السرة تمتد السرة ضمن </a:t>
            </a:r>
          </a:p>
          <a:p>
            <a:pPr>
              <a:buNone/>
            </a:pPr>
            <a:r>
              <a:rPr lang="ar-SY" sz="3200" dirty="0" smtClean="0"/>
              <a:t>جوف كبير يدعى الجيب الكلوي تمرر السرة من الامام الى</a:t>
            </a:r>
          </a:p>
          <a:p>
            <a:pPr>
              <a:buNone/>
            </a:pPr>
            <a:r>
              <a:rPr lang="ar-SY" sz="3200" dirty="0" smtClean="0"/>
              <a:t> الخلف كل من الوريد الكلوي وفرعين من الشريان الكلوي </a:t>
            </a:r>
          </a:p>
          <a:p>
            <a:pPr>
              <a:buNone/>
            </a:pPr>
            <a:r>
              <a:rPr lang="ar-SY" sz="3200" dirty="0" smtClean="0"/>
              <a:t>والحالب والفرع الثالث من الشريان الكلوي</a:t>
            </a:r>
            <a:r>
              <a:rPr lang="ar-SY" sz="3200" dirty="0"/>
              <a:t>(</a:t>
            </a:r>
            <a:r>
              <a:rPr lang="en-US" sz="3200" dirty="0" smtClean="0"/>
              <a:t>  ( V.A.U.A </a:t>
            </a:r>
            <a:r>
              <a:rPr lang="ar-SY" sz="3200" dirty="0" smtClean="0"/>
              <a:t>كما</a:t>
            </a:r>
          </a:p>
          <a:p>
            <a:pPr>
              <a:buNone/>
            </a:pPr>
            <a:r>
              <a:rPr lang="ar-SY" sz="3200" dirty="0" smtClean="0"/>
              <a:t> يمر من خلال السرة أيضا أوعية لمفية وأليافا ودية</a:t>
            </a:r>
            <a:endParaRPr lang="ar-SY" sz="3200" dirty="0"/>
          </a:p>
        </p:txBody>
      </p:sp>
      <p:sp>
        <p:nvSpPr>
          <p:cNvPr id="4" name="عنصر نائب للتاريخ 3"/>
          <p:cNvSpPr>
            <a:spLocks noGrp="1"/>
          </p:cNvSpPr>
          <p:nvPr>
            <p:ph type="dt" sz="half" idx="10"/>
          </p:nvPr>
        </p:nvSpPr>
        <p:spPr/>
        <p:txBody>
          <a:bodyPr/>
          <a:lstStyle/>
          <a:p>
            <a:fld id="{14A6798B-DFFE-45A4-B00F-F32D4070F31A}" type="datetime10">
              <a:rPr lang="ar-SY" smtClean="0"/>
              <a:pPr/>
              <a:t>السبت، 27 حزيران، 2009</a:t>
            </a:fld>
            <a:endParaRPr lang="ar-SY" dirty="0"/>
          </a:p>
        </p:txBody>
      </p:sp>
      <p:sp>
        <p:nvSpPr>
          <p:cNvPr id="6" name="عنصر نائب للتذييل 5"/>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5" name="عنصر نائب لرقم الشريحة 4"/>
          <p:cNvSpPr>
            <a:spLocks noGrp="1"/>
          </p:cNvSpPr>
          <p:nvPr>
            <p:ph type="sldNum" sz="quarter" idx="12"/>
          </p:nvPr>
        </p:nvSpPr>
        <p:spPr/>
        <p:txBody>
          <a:bodyPr/>
          <a:lstStyle/>
          <a:p>
            <a:fld id="{52145653-C800-409F-B8EC-44B454334ED8}" type="slidenum">
              <a:rPr lang="ar-SY" smtClean="0"/>
              <a:pPr/>
              <a:t>3</a:t>
            </a:fld>
            <a:endParaRPr lang="ar-SY"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rot="10800000" flipV="1">
            <a:off x="457200" y="0"/>
            <a:ext cx="8229600" cy="704088"/>
          </a:xfrm>
        </p:spPr>
        <p:txBody>
          <a:bodyPr>
            <a:normAutofit fontScale="90000"/>
          </a:bodyPr>
          <a:lstStyle/>
          <a:p>
            <a:pPr algn="ctr"/>
            <a:r>
              <a:rPr lang="ar-SY" dirty="0" smtClean="0"/>
              <a:t>الجهاز التناسلي</a:t>
            </a:r>
            <a:endParaRPr lang="ar-SY" dirty="0"/>
          </a:p>
        </p:txBody>
      </p:sp>
      <p:sp>
        <p:nvSpPr>
          <p:cNvPr id="3" name="عنصر نائب للمحتوى 2"/>
          <p:cNvSpPr>
            <a:spLocks noGrp="1"/>
          </p:cNvSpPr>
          <p:nvPr>
            <p:ph idx="1"/>
          </p:nvPr>
        </p:nvSpPr>
        <p:spPr>
          <a:xfrm>
            <a:off x="457200" y="785794"/>
            <a:ext cx="8229600" cy="5538806"/>
          </a:xfrm>
        </p:spPr>
        <p:txBody>
          <a:bodyPr>
            <a:normAutofit/>
          </a:bodyPr>
          <a:lstStyle/>
          <a:p>
            <a:pPr>
              <a:buFont typeface="Wingdings" pitchFamily="2" charset="2"/>
              <a:buChar char="v"/>
            </a:pPr>
            <a:r>
              <a:rPr lang="ar-SY" dirty="0" smtClean="0"/>
              <a:t> الأعضاء التناسلية الذكرية:</a:t>
            </a:r>
          </a:p>
          <a:p>
            <a:pPr>
              <a:buFont typeface="Wingdings" pitchFamily="2" charset="2"/>
              <a:buChar char="§"/>
            </a:pPr>
            <a:r>
              <a:rPr lang="ar-SY" dirty="0" smtClean="0"/>
              <a:t>الخصية:</a:t>
            </a:r>
          </a:p>
          <a:p>
            <a:pPr marL="0" indent="0">
              <a:buNone/>
            </a:pPr>
            <a:r>
              <a:rPr lang="ar-SY" dirty="0" smtClean="0"/>
              <a:t>الخصية هي </a:t>
            </a:r>
            <a:r>
              <a:rPr lang="ar-SY" sz="3200" dirty="0" smtClean="0">
                <a:solidFill>
                  <a:srgbClr val="FFFF00"/>
                </a:solidFill>
              </a:rPr>
              <a:t>عضو قاسي متحرك </a:t>
            </a:r>
            <a:r>
              <a:rPr lang="ar-SY" dirty="0" smtClean="0"/>
              <a:t>يتوضع ضمن الصفن تتوضع الخصية اليسرى عادة في </a:t>
            </a:r>
            <a:r>
              <a:rPr lang="ar-SY" sz="3200" dirty="0" smtClean="0">
                <a:solidFill>
                  <a:srgbClr val="FFFF00"/>
                </a:solidFill>
              </a:rPr>
              <a:t>مستوى أخفض </a:t>
            </a:r>
            <a:r>
              <a:rPr lang="ar-SY" dirty="0" smtClean="0"/>
              <a:t>من الخصية اليمنى . يميل القطب العلوي للغدة نحو الأمام قليلا وتحاط كل خصية </a:t>
            </a:r>
            <a:r>
              <a:rPr lang="ar-SY" sz="3200" dirty="0" smtClean="0">
                <a:solidFill>
                  <a:srgbClr val="FFFF00"/>
                </a:solidFill>
              </a:rPr>
              <a:t>بمحفظة ليفية قاسية هي الغلالة البيضاء.</a:t>
            </a:r>
            <a:endParaRPr lang="ar-SY" dirty="0" smtClean="0">
              <a:solidFill>
                <a:srgbClr val="FFFF00"/>
              </a:solidFill>
            </a:endParaRPr>
          </a:p>
          <a:p>
            <a:pPr marL="0" indent="0">
              <a:buNone/>
            </a:pPr>
            <a:r>
              <a:rPr lang="ar-SY" dirty="0" smtClean="0"/>
              <a:t>ويمتد من السطح الداخلي لهذه المحفظة سلسة من الحواجز الليفية تقسم باطن العضو </a:t>
            </a:r>
            <a:r>
              <a:rPr lang="ar-SY" sz="3200" dirty="0" smtClean="0">
                <a:solidFill>
                  <a:srgbClr val="FFFF00"/>
                </a:solidFill>
              </a:rPr>
              <a:t>الى فصيصات</a:t>
            </a:r>
            <a:r>
              <a:rPr lang="ar-SY" dirty="0" smtClean="0"/>
              <a:t>. ويتوضع ضمن كل فصيص من واحد الى ثلاثة </a:t>
            </a:r>
            <a:r>
              <a:rPr lang="ar-SY" sz="3200" dirty="0" smtClean="0">
                <a:solidFill>
                  <a:srgbClr val="FFFF00"/>
                </a:solidFill>
              </a:rPr>
              <a:t>نبيبات ناقلة للمني ملتوية </a:t>
            </a:r>
            <a:r>
              <a:rPr lang="ar-SY" dirty="0" smtClean="0"/>
              <a:t>تنفتح النبيبات على شبكة من الأقنية تدعى </a:t>
            </a:r>
            <a:r>
              <a:rPr lang="ar-SY" sz="3200" dirty="0" smtClean="0">
                <a:solidFill>
                  <a:srgbClr val="FFFF00"/>
                </a:solidFill>
              </a:rPr>
              <a:t>الشبكة الخصوية</a:t>
            </a:r>
            <a:r>
              <a:rPr lang="ar-SY" dirty="0" smtClean="0"/>
              <a:t>. وتصل القنيات الصادرة الصغيرة الشبكة الخصوية مع </a:t>
            </a:r>
            <a:r>
              <a:rPr lang="ar-SY" sz="3200" dirty="0" smtClean="0">
                <a:solidFill>
                  <a:srgbClr val="FFFF00"/>
                </a:solidFill>
              </a:rPr>
              <a:t>النهاية العلوية للبربخ</a:t>
            </a:r>
            <a:r>
              <a:rPr lang="ar-SY" dirty="0" smtClean="0"/>
              <a:t>.</a:t>
            </a:r>
            <a:endParaRPr lang="ar-SY" dirty="0"/>
          </a:p>
        </p:txBody>
      </p:sp>
      <p:sp>
        <p:nvSpPr>
          <p:cNvPr id="4" name="عنصر نائب للتاريخ 3"/>
          <p:cNvSpPr>
            <a:spLocks noGrp="1"/>
          </p:cNvSpPr>
          <p:nvPr>
            <p:ph type="dt" sz="half" idx="10"/>
          </p:nvPr>
        </p:nvSpPr>
        <p:spPr/>
        <p:txBody>
          <a:bodyPr/>
          <a:lstStyle/>
          <a:p>
            <a:fld id="{3808DF80-F3AD-4625-8006-ECA9C002B1F0}"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30</a:t>
            </a:fld>
            <a:endParaRPr lang="ar-SY"/>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31</a:t>
            </a:fld>
            <a:endParaRPr lang="ar-SY"/>
          </a:p>
        </p:txBody>
      </p:sp>
      <p:pic>
        <p:nvPicPr>
          <p:cNvPr id="92162" name="Picture 2" descr="http://www.layyous.com/book/book%20images/361.jpg"/>
          <p:cNvPicPr>
            <a:picLocks noChangeAspect="1" noChangeArrowheads="1"/>
          </p:cNvPicPr>
          <p:nvPr/>
        </p:nvPicPr>
        <p:blipFill>
          <a:blip r:embed="rId2"/>
          <a:srcRect/>
          <a:stretch>
            <a:fillRect/>
          </a:stretch>
        </p:blipFill>
        <p:spPr bwMode="auto">
          <a:xfrm>
            <a:off x="0" y="0"/>
            <a:ext cx="7215206" cy="6357958"/>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32</a:t>
            </a:fld>
            <a:endParaRPr lang="ar-SY"/>
          </a:p>
        </p:txBody>
      </p:sp>
      <p:pic>
        <p:nvPicPr>
          <p:cNvPr id="1026" name="Picture 2" descr="http://faculty.ksu.edu.sa/14437/DocLib/%D8%A7%D9%84%D8%AA%D9%87%D8%A7%D8%A8%20%D8%A7%D9%84%D8%AE%D8%B5%D9%8A%D8%A9%20-%20%D8%A8%D8%B1%D9%88%D8%B3%D9%8A%D9%84%D8%A7.bmp"/>
          <p:cNvPicPr>
            <a:picLocks noChangeAspect="1" noChangeArrowheads="1"/>
          </p:cNvPicPr>
          <p:nvPr/>
        </p:nvPicPr>
        <p:blipFill>
          <a:blip r:embed="rId2"/>
          <a:srcRect/>
          <a:stretch>
            <a:fillRect/>
          </a:stretch>
        </p:blipFill>
        <p:spPr bwMode="auto">
          <a:xfrm>
            <a:off x="0" y="1142984"/>
            <a:ext cx="4214810" cy="5067321"/>
          </a:xfrm>
          <a:prstGeom prst="rect">
            <a:avLst/>
          </a:prstGeom>
          <a:noFill/>
        </p:spPr>
      </p:pic>
      <p:pic>
        <p:nvPicPr>
          <p:cNvPr id="1028" name="Picture 4" descr="http://www.khosoba.com/images/varicocele-02.jpg"/>
          <p:cNvPicPr>
            <a:picLocks noChangeAspect="1" noChangeArrowheads="1"/>
          </p:cNvPicPr>
          <p:nvPr/>
        </p:nvPicPr>
        <p:blipFill>
          <a:blip r:embed="rId3"/>
          <a:srcRect/>
          <a:stretch>
            <a:fillRect/>
          </a:stretch>
        </p:blipFill>
        <p:spPr bwMode="auto">
          <a:xfrm>
            <a:off x="4643438" y="1071546"/>
            <a:ext cx="3357586" cy="5100658"/>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33</a:t>
            </a:fld>
            <a:endParaRPr lang="ar-SY"/>
          </a:p>
        </p:txBody>
      </p:sp>
      <p:pic>
        <p:nvPicPr>
          <p:cNvPr id="90114" name="Picture 2" descr="http://www.tabib-web.eu/copmine/albums/userpics/10001/testicul_tub_arab.jpg"/>
          <p:cNvPicPr>
            <a:picLocks noChangeAspect="1" noChangeArrowheads="1"/>
          </p:cNvPicPr>
          <p:nvPr/>
        </p:nvPicPr>
        <p:blipFill>
          <a:blip r:embed="rId2"/>
          <a:srcRect/>
          <a:stretch>
            <a:fillRect/>
          </a:stretch>
        </p:blipFill>
        <p:spPr bwMode="auto">
          <a:xfrm>
            <a:off x="642910" y="500042"/>
            <a:ext cx="8072494" cy="5900744"/>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34</a:t>
            </a:fld>
            <a:endParaRPr lang="ar-SY"/>
          </a:p>
        </p:txBody>
      </p:sp>
      <p:pic>
        <p:nvPicPr>
          <p:cNvPr id="1026" name="Picture 2" descr="http://www.tabib-web.eu/copmine/albums/userpics/10001/apareil_gen_hom.jpg"/>
          <p:cNvPicPr>
            <a:picLocks noChangeAspect="1" noChangeArrowheads="1"/>
          </p:cNvPicPr>
          <p:nvPr/>
        </p:nvPicPr>
        <p:blipFill>
          <a:blip r:embed="rId2"/>
          <a:srcRect/>
          <a:stretch>
            <a:fillRect/>
          </a:stretch>
        </p:blipFill>
        <p:spPr bwMode="auto">
          <a:xfrm>
            <a:off x="285720" y="357166"/>
            <a:ext cx="7715304" cy="6019801"/>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35</a:t>
            </a:fld>
            <a:endParaRPr lang="ar-SY"/>
          </a:p>
        </p:txBody>
      </p:sp>
      <p:sp>
        <p:nvSpPr>
          <p:cNvPr id="91138" name="AutoShape 2" descr="http://www.acaciabahrain.com/aboelezz/images/0varicocelectomy-1%5B1%5D.jpg"/>
          <p:cNvSpPr>
            <a:spLocks noChangeAspect="1" noChangeArrowheads="1"/>
          </p:cNvSpPr>
          <p:nvPr/>
        </p:nvSpPr>
        <p:spPr bwMode="auto">
          <a:xfrm>
            <a:off x="-61913" y="-136525"/>
            <a:ext cx="304801" cy="304800"/>
          </a:xfrm>
          <a:prstGeom prst="rect">
            <a:avLst/>
          </a:prstGeom>
          <a:noFill/>
        </p:spPr>
        <p:txBody>
          <a:bodyPr vert="horz" wrap="square" lIns="91440" tIns="45720" rIns="91440" bIns="45720" numCol="1" anchor="t" anchorCtr="0" compatLnSpc="1">
            <a:prstTxWarp prst="textNoShape">
              <a:avLst/>
            </a:prstTxWarp>
          </a:bodyPr>
          <a:lstStyle/>
          <a:p>
            <a:endParaRPr lang="ar-SY"/>
          </a:p>
        </p:txBody>
      </p:sp>
      <p:sp>
        <p:nvSpPr>
          <p:cNvPr id="91140" name="AutoShape 4" descr="http://www.acaciabahrain.com/aboelezz/images/0varicocelectomy-1%5B1%5D.jpg"/>
          <p:cNvSpPr>
            <a:spLocks noChangeAspect="1" noChangeArrowheads="1"/>
          </p:cNvSpPr>
          <p:nvPr/>
        </p:nvSpPr>
        <p:spPr bwMode="auto">
          <a:xfrm>
            <a:off x="-61913" y="-136525"/>
            <a:ext cx="304801" cy="304800"/>
          </a:xfrm>
          <a:prstGeom prst="rect">
            <a:avLst/>
          </a:prstGeom>
          <a:noFill/>
        </p:spPr>
        <p:txBody>
          <a:bodyPr vert="horz" wrap="square" lIns="91440" tIns="45720" rIns="91440" bIns="45720" numCol="1" anchor="t" anchorCtr="0" compatLnSpc="1">
            <a:prstTxWarp prst="textNoShape">
              <a:avLst/>
            </a:prstTxWarp>
          </a:bodyPr>
          <a:lstStyle/>
          <a:p>
            <a:endParaRPr lang="ar-SY"/>
          </a:p>
        </p:txBody>
      </p:sp>
      <p:pic>
        <p:nvPicPr>
          <p:cNvPr id="91142" name="Picture 6" descr="http://www.acaciabahrain.com/aboelezz/images/0varicocelectomy-1%5B1%5D.jpg"/>
          <p:cNvPicPr>
            <a:picLocks noChangeAspect="1" noChangeArrowheads="1"/>
          </p:cNvPicPr>
          <p:nvPr/>
        </p:nvPicPr>
        <p:blipFill>
          <a:blip r:embed="rId2"/>
          <a:srcRect/>
          <a:stretch>
            <a:fillRect/>
          </a:stretch>
        </p:blipFill>
        <p:spPr bwMode="auto">
          <a:xfrm>
            <a:off x="357158" y="642918"/>
            <a:ext cx="3571900" cy="5257815"/>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000108"/>
          </a:xfrm>
        </p:spPr>
        <p:txBody>
          <a:bodyPr/>
          <a:lstStyle/>
          <a:p>
            <a:pPr algn="ctr"/>
            <a:r>
              <a:rPr lang="ar-SY" dirty="0" smtClean="0"/>
              <a:t>الجهاز التناسلي</a:t>
            </a:r>
            <a:endParaRPr lang="ar-SY" dirty="0"/>
          </a:p>
        </p:txBody>
      </p:sp>
      <p:sp>
        <p:nvSpPr>
          <p:cNvPr id="3" name="عنصر نائب للمحتوى 2"/>
          <p:cNvSpPr>
            <a:spLocks noGrp="1"/>
          </p:cNvSpPr>
          <p:nvPr>
            <p:ph idx="1"/>
          </p:nvPr>
        </p:nvSpPr>
        <p:spPr>
          <a:xfrm>
            <a:off x="457200" y="857232"/>
            <a:ext cx="8229600" cy="5467368"/>
          </a:xfrm>
        </p:spPr>
        <p:txBody>
          <a:bodyPr>
            <a:normAutofit lnSpcReduction="10000"/>
          </a:bodyPr>
          <a:lstStyle/>
          <a:p>
            <a:pPr>
              <a:buFont typeface="Wingdings" pitchFamily="2" charset="2"/>
              <a:buChar char="§"/>
            </a:pPr>
            <a:r>
              <a:rPr lang="ar-SY" dirty="0" smtClean="0"/>
              <a:t>البربخ:</a:t>
            </a:r>
          </a:p>
          <a:p>
            <a:pPr marL="0" indent="0">
              <a:buNone/>
            </a:pPr>
            <a:r>
              <a:rPr lang="ar-SY" dirty="0" smtClean="0"/>
              <a:t>البربخ هو بنية قاسية تتوضع </a:t>
            </a:r>
            <a:r>
              <a:rPr lang="ar-SY" sz="2800" dirty="0" smtClean="0">
                <a:solidFill>
                  <a:srgbClr val="FFFF00"/>
                </a:solidFill>
              </a:rPr>
              <a:t>الى الخلف من الخصية ويتوضع الأسهر على جانبها الأنسي</a:t>
            </a:r>
            <a:r>
              <a:rPr lang="ar-SY" dirty="0" smtClean="0"/>
              <a:t>. له نهاية علوية تؤلف </a:t>
            </a:r>
            <a:r>
              <a:rPr lang="ar-SY" sz="3200" dirty="0" smtClean="0">
                <a:solidFill>
                  <a:srgbClr val="FFFF00"/>
                </a:solidFill>
              </a:rPr>
              <a:t>الرأس وله جسم وذيل </a:t>
            </a:r>
            <a:r>
              <a:rPr lang="ar-SY" dirty="0" smtClean="0"/>
              <a:t>مستدق في الأسفل اما وحشيا فيلاحظ وجود ثلم واضح بين الخصية والبربخ مبطن بطبقة حشوية باطنة من الغلالة الغمدية تدعى جيب البربخ.</a:t>
            </a:r>
          </a:p>
          <a:p>
            <a:pPr marL="0" indent="0">
              <a:buNone/>
            </a:pPr>
            <a:r>
              <a:rPr lang="ar-SY" sz="3200" dirty="0" smtClean="0">
                <a:solidFill>
                  <a:srgbClr val="FFFF00"/>
                </a:solidFill>
              </a:rPr>
              <a:t>البربخ هو أنبوبة ملتف بشدة ويقيس حوالي 20 قدم(6امتار) طولا ينطمر في نسيج ضام ويدعى الأنبوب الذي يبرز من ذيل البربخ بالأسهر وهو الذي يدخل الحبل المنوي.</a:t>
            </a:r>
          </a:p>
          <a:p>
            <a:pPr marL="0" indent="0">
              <a:buNone/>
            </a:pPr>
            <a:r>
              <a:rPr lang="ar-SY" dirty="0" smtClean="0"/>
              <a:t>ان الطول الكبير لقناة البربخ يجعل منها حيزا ملائما </a:t>
            </a:r>
            <a:r>
              <a:rPr lang="ar-SY" sz="3200" dirty="0" smtClean="0">
                <a:solidFill>
                  <a:srgbClr val="FFFF00"/>
                </a:solidFill>
              </a:rPr>
              <a:t>لخزن النط</a:t>
            </a:r>
            <a:r>
              <a:rPr lang="ar-SY" dirty="0" smtClean="0"/>
              <a:t>اف كما يسمح لها بالنضج. الوظيفة الرئيسية للبربخ </a:t>
            </a:r>
            <a:r>
              <a:rPr lang="ar-SY" sz="3200" dirty="0" smtClean="0">
                <a:solidFill>
                  <a:srgbClr val="FFFF00"/>
                </a:solidFill>
              </a:rPr>
              <a:t>هي امتصاص السائل </a:t>
            </a:r>
            <a:r>
              <a:rPr lang="ar-SY" dirty="0" smtClean="0"/>
              <a:t>وقد تكون الوظيفة الأخرى هي</a:t>
            </a:r>
            <a:r>
              <a:rPr lang="ar-SY" sz="3200" dirty="0" smtClean="0">
                <a:solidFill>
                  <a:srgbClr val="FFFF00"/>
                </a:solidFill>
              </a:rPr>
              <a:t> إضافة مواد الى السائل المنوي لتغذية النطف الآخذة بالنضج.</a:t>
            </a:r>
            <a:endParaRPr lang="ar-SY" sz="3200" dirty="0">
              <a:solidFill>
                <a:srgbClr val="FFFF00"/>
              </a:solidFill>
            </a:endParaRPr>
          </a:p>
        </p:txBody>
      </p:sp>
      <p:sp>
        <p:nvSpPr>
          <p:cNvPr id="4" name="عنصر نائب للتاريخ 3"/>
          <p:cNvSpPr>
            <a:spLocks noGrp="1"/>
          </p:cNvSpPr>
          <p:nvPr>
            <p:ph type="dt" sz="half" idx="10"/>
          </p:nvPr>
        </p:nvSpPr>
        <p:spPr/>
        <p:txBody>
          <a:bodyPr/>
          <a:lstStyle/>
          <a:p>
            <a:fld id="{97011BD0-4F4D-4FDD-93D9-D57EAB5B2809}"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36</a:t>
            </a:fld>
            <a:endParaRPr lang="ar-SY"/>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37</a:t>
            </a:fld>
            <a:endParaRPr lang="ar-SY"/>
          </a:p>
        </p:txBody>
      </p:sp>
      <p:pic>
        <p:nvPicPr>
          <p:cNvPr id="93186" name="Picture 2" descr="http://www2.dpi.qld.gov.au/images/6041.gif"/>
          <p:cNvPicPr>
            <a:picLocks noChangeAspect="1" noChangeArrowheads="1"/>
          </p:cNvPicPr>
          <p:nvPr/>
        </p:nvPicPr>
        <p:blipFill>
          <a:blip r:embed="rId2"/>
          <a:srcRect/>
          <a:stretch>
            <a:fillRect/>
          </a:stretch>
        </p:blipFill>
        <p:spPr bwMode="auto">
          <a:xfrm>
            <a:off x="1000100" y="642918"/>
            <a:ext cx="5429288" cy="5429263"/>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142984"/>
          </a:xfrm>
        </p:spPr>
        <p:txBody>
          <a:bodyPr/>
          <a:lstStyle/>
          <a:p>
            <a:pPr algn="ctr"/>
            <a:r>
              <a:rPr lang="ar-SY" dirty="0" smtClean="0"/>
              <a:t>الجهاز التناسلي</a:t>
            </a:r>
            <a:endParaRPr lang="ar-SY" dirty="0"/>
          </a:p>
        </p:txBody>
      </p:sp>
      <p:sp>
        <p:nvSpPr>
          <p:cNvPr id="3" name="عنصر نائب للمحتوى 2"/>
          <p:cNvSpPr>
            <a:spLocks noGrp="1"/>
          </p:cNvSpPr>
          <p:nvPr>
            <p:ph idx="1"/>
          </p:nvPr>
        </p:nvSpPr>
        <p:spPr>
          <a:xfrm>
            <a:off x="485804" y="1046177"/>
            <a:ext cx="8229600" cy="5026029"/>
          </a:xfrm>
        </p:spPr>
        <p:txBody>
          <a:bodyPr>
            <a:normAutofit/>
          </a:bodyPr>
          <a:lstStyle/>
          <a:p>
            <a:pPr>
              <a:buFont typeface="Wingdings" pitchFamily="2" charset="2"/>
              <a:buChar char="§"/>
            </a:pPr>
            <a:r>
              <a:rPr lang="ar-SY" dirty="0" smtClean="0"/>
              <a:t>الأسهر:</a:t>
            </a:r>
          </a:p>
          <a:p>
            <a:pPr marL="0" indent="0">
              <a:buNone/>
            </a:pPr>
            <a:r>
              <a:rPr lang="ar-SY" dirty="0" smtClean="0"/>
              <a:t>الأسهر هو أنبوب ثخين الجدار يقيس حوالي 18 انش( </a:t>
            </a:r>
            <a:r>
              <a:rPr lang="ar-SY" sz="3200" dirty="0" smtClean="0">
                <a:solidFill>
                  <a:srgbClr val="FFFF00"/>
                </a:solidFill>
              </a:rPr>
              <a:t>45سم) طولا </a:t>
            </a:r>
            <a:r>
              <a:rPr lang="ar-SY" dirty="0" smtClean="0"/>
              <a:t>وهو </a:t>
            </a:r>
            <a:r>
              <a:rPr lang="ar-SY" sz="3200" dirty="0" smtClean="0">
                <a:solidFill>
                  <a:srgbClr val="FFFF00"/>
                </a:solidFill>
              </a:rPr>
              <a:t>ينقل النطف الناضجة من البربخ الى القناة الدافقة فالإحليل</a:t>
            </a:r>
            <a:r>
              <a:rPr lang="ar-SY" dirty="0" smtClean="0"/>
              <a:t>. ينشأ من النهاية السفلية للبربخ(او ذيل البربخ) ويسير عبر القناة الإربية ليبرز من الحلقة الإربية العميقة ثم يسير حول الحافة الوحشية للشريان الشرسوفي السفلي ثم يتجه نحو الأسفل والخلف على الجدار الجانبي للحوض ويقاطع الحالب النهاية الإسكية يسير الأسهر بعد ذلك الى الأنسي والأسفل على سطح المثانة الخلفي ويتوسع الجزء الانتهائي منه ليشكل  أنبورة الأسهر. كما تتضيق النهاية السفلية للأنبورة في الأسفل </a:t>
            </a:r>
            <a:r>
              <a:rPr lang="ar-SY" sz="3200" dirty="0" smtClean="0">
                <a:solidFill>
                  <a:srgbClr val="FFFF00"/>
                </a:solidFill>
              </a:rPr>
              <a:t>وتنضم الى قناة الحويصل المنوي لتشكل القناة الدافقة.</a:t>
            </a:r>
            <a:endParaRPr lang="ar-SY" dirty="0" smtClean="0">
              <a:solidFill>
                <a:srgbClr val="FFFF00"/>
              </a:solidFill>
            </a:endParaRPr>
          </a:p>
        </p:txBody>
      </p:sp>
      <p:sp>
        <p:nvSpPr>
          <p:cNvPr id="4" name="عنصر نائب للتاريخ 3"/>
          <p:cNvSpPr>
            <a:spLocks noGrp="1"/>
          </p:cNvSpPr>
          <p:nvPr>
            <p:ph type="dt" sz="half" idx="10"/>
          </p:nvPr>
        </p:nvSpPr>
        <p:spPr/>
        <p:txBody>
          <a:bodyPr/>
          <a:lstStyle/>
          <a:p>
            <a:fld id="{9C67299C-F9C2-4587-99D3-50176377C492}"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38</a:t>
            </a:fld>
            <a:endParaRPr lang="ar-SY"/>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Y" dirty="0" smtClean="0"/>
              <a:t>الجهاز التناسلي</a:t>
            </a:r>
            <a:endParaRPr lang="ar-SY" dirty="0"/>
          </a:p>
        </p:txBody>
      </p:sp>
      <p:sp>
        <p:nvSpPr>
          <p:cNvPr id="3" name="عنصر نائب للمحتوى 2"/>
          <p:cNvSpPr>
            <a:spLocks noGrp="1"/>
          </p:cNvSpPr>
          <p:nvPr>
            <p:ph idx="1"/>
          </p:nvPr>
        </p:nvSpPr>
        <p:spPr/>
        <p:txBody>
          <a:bodyPr>
            <a:normAutofit fontScale="92500" lnSpcReduction="20000"/>
          </a:bodyPr>
          <a:lstStyle/>
          <a:p>
            <a:pPr>
              <a:buFont typeface="Wingdings" pitchFamily="2" charset="2"/>
              <a:buChar char="§"/>
            </a:pPr>
            <a:r>
              <a:rPr lang="ar-SY" dirty="0" smtClean="0"/>
              <a:t>الحويصلان المنويان:</a:t>
            </a:r>
          </a:p>
          <a:p>
            <a:pPr marL="0" indent="0">
              <a:buNone/>
            </a:pPr>
            <a:r>
              <a:rPr lang="ar-SY" dirty="0" smtClean="0"/>
              <a:t>وهما عضوان مفصصان يبلغ طول الواحد منهما 2 انش (5سم) يتوضعان على السطح الخلفي للمثانة تنفصل نهايتهما العلويتان عن بعضهما بشكل واسع بينما تتقارب النهايتان السفليتان من بعضهما. يتوضع على الجانب الأنسي من كل حويصل الجزء الانتهائي للأسهر. يجاور الحويصلان المنويان في الخلف المستقيم. وفي الأسفل يتضيق كل حويصل منوي وينضم الى أسهر نفس الجانب ليشكلا القناة الدافقة.</a:t>
            </a:r>
          </a:p>
          <a:p>
            <a:pPr marL="0" indent="0">
              <a:buNone/>
            </a:pPr>
            <a:r>
              <a:rPr lang="ar-SY" dirty="0" smtClean="0"/>
              <a:t>يتألف كل حويصل منوي من أنبوب كثير الالتفاف </a:t>
            </a:r>
            <a:r>
              <a:rPr lang="ar-SY" dirty="0" err="1" smtClean="0"/>
              <a:t>طمور</a:t>
            </a:r>
            <a:r>
              <a:rPr lang="ar-SY" dirty="0" smtClean="0"/>
              <a:t> ضمن النسيج الضام. </a:t>
            </a:r>
          </a:p>
          <a:p>
            <a:pPr marL="0" indent="0"/>
            <a:r>
              <a:rPr lang="ar-SY" dirty="0" smtClean="0"/>
              <a:t> الوظيفة:</a:t>
            </a:r>
          </a:p>
          <a:p>
            <a:pPr marL="0" indent="0">
              <a:buNone/>
            </a:pPr>
            <a:r>
              <a:rPr lang="ar-SY" dirty="0" smtClean="0"/>
              <a:t>تكمن وظيفة الحويصلين في إنتاج مفرز يضاف الى السائل المنوي. تحتوي المفرزات على مواد تعتبر أساسية في تغذية النطف. تتقلص جدر الحويصلين المنويين أثناء القذف فيقذفان بمحتوياتهما ضمن القناة الدافقة وبهذا ينظفان الإحليل من النطاف</a:t>
            </a:r>
            <a:endParaRPr lang="ar-SY" dirty="0"/>
          </a:p>
        </p:txBody>
      </p:sp>
      <p:sp>
        <p:nvSpPr>
          <p:cNvPr id="4" name="عنصر نائب للتاريخ 3"/>
          <p:cNvSpPr>
            <a:spLocks noGrp="1"/>
          </p:cNvSpPr>
          <p:nvPr>
            <p:ph type="dt" sz="half" idx="10"/>
          </p:nvPr>
        </p:nvSpPr>
        <p:spPr/>
        <p:txBody>
          <a:bodyPr/>
          <a:lstStyle/>
          <a:p>
            <a:fld id="{D1E890BE-DC1D-4F0F-8A98-C3460CF4C806}"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39</a:t>
            </a:fld>
            <a:endParaRPr lang="ar-SY"/>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785794"/>
          </a:xfrm>
        </p:spPr>
        <p:txBody>
          <a:bodyPr>
            <a:normAutofit fontScale="90000"/>
          </a:bodyPr>
          <a:lstStyle/>
          <a:p>
            <a:pPr marL="0" algn="ctr"/>
            <a:r>
              <a:rPr lang="ar-SY" dirty="0" smtClean="0"/>
              <a:t>السبيل البولي</a:t>
            </a:r>
            <a:endParaRPr lang="ar-SY" dirty="0"/>
          </a:p>
        </p:txBody>
      </p:sp>
      <p:sp>
        <p:nvSpPr>
          <p:cNvPr id="3" name="عنصر نائب للمحتوى 2"/>
          <p:cNvSpPr>
            <a:spLocks noGrp="1"/>
          </p:cNvSpPr>
          <p:nvPr>
            <p:ph idx="1"/>
          </p:nvPr>
        </p:nvSpPr>
        <p:spPr>
          <a:xfrm>
            <a:off x="0" y="857232"/>
            <a:ext cx="9144000" cy="5500727"/>
          </a:xfrm>
        </p:spPr>
        <p:txBody>
          <a:bodyPr>
            <a:noAutofit/>
          </a:bodyPr>
          <a:lstStyle/>
          <a:p>
            <a:pPr marL="357188" indent="-357188">
              <a:buFont typeface="+mj-lt"/>
              <a:buAutoNum type="romanUcPeriod" startAt="2"/>
            </a:pPr>
            <a:r>
              <a:rPr lang="ar-SY" sz="3600" dirty="0" smtClean="0"/>
              <a:t>الأغطية  :</a:t>
            </a:r>
          </a:p>
          <a:p>
            <a:pPr marL="571500" indent="-571500">
              <a:buNone/>
            </a:pPr>
            <a:r>
              <a:rPr lang="ar-SY" sz="2800" dirty="0" smtClean="0">
                <a:solidFill>
                  <a:srgbClr val="FF0000"/>
                </a:solidFill>
              </a:rPr>
              <a:t>للكليتين الأغطية التالية:</a:t>
            </a:r>
          </a:p>
          <a:p>
            <a:pPr marL="357188" indent="-357188">
              <a:buFont typeface="+mj-lt"/>
              <a:buAutoNum type="arabicPeriod"/>
            </a:pPr>
            <a:r>
              <a:rPr lang="ar-SY" sz="4000" dirty="0" smtClean="0">
                <a:solidFill>
                  <a:srgbClr val="FFC000"/>
                </a:solidFill>
              </a:rPr>
              <a:t>محفظة ليفية</a:t>
            </a:r>
            <a:r>
              <a:rPr lang="ar-SY" sz="4000" dirty="0" smtClean="0"/>
              <a:t>: </a:t>
            </a:r>
            <a:r>
              <a:rPr lang="ar-SY" sz="2400" dirty="0" smtClean="0"/>
              <a:t>تحيط هذه المحفظة بالكلية وهي منطبقة بشدة على سطحها الخارجي</a:t>
            </a:r>
          </a:p>
          <a:p>
            <a:pPr marL="357188" indent="-357188">
              <a:buFont typeface="+mj-lt"/>
              <a:buAutoNum type="arabicPeriod"/>
            </a:pPr>
            <a:r>
              <a:rPr lang="ar-SY" sz="3200" dirty="0" smtClean="0">
                <a:solidFill>
                  <a:srgbClr val="FFC000"/>
                </a:solidFill>
              </a:rPr>
              <a:t>الشحم حول الكلية  </a:t>
            </a:r>
            <a:r>
              <a:rPr lang="ar-SY" sz="2400" dirty="0" smtClean="0"/>
              <a:t>: وهو يغطي المحفظة الليفية:</a:t>
            </a:r>
          </a:p>
          <a:p>
            <a:pPr marL="357188" indent="-357188">
              <a:buFont typeface="+mj-lt"/>
              <a:buAutoNum type="arabicPeriod"/>
            </a:pPr>
            <a:r>
              <a:rPr lang="ar-SY" sz="3200" dirty="0" smtClean="0">
                <a:solidFill>
                  <a:srgbClr val="FFC000"/>
                </a:solidFill>
              </a:rPr>
              <a:t>اللفافة الكلوية: </a:t>
            </a:r>
            <a:r>
              <a:rPr lang="ar-SY" sz="2400" dirty="0" smtClean="0"/>
              <a:t>وهي </a:t>
            </a:r>
            <a:r>
              <a:rPr lang="ar-SY" sz="2800" dirty="0" smtClean="0">
                <a:solidFill>
                  <a:srgbClr val="FF0000"/>
                </a:solidFill>
              </a:rPr>
              <a:t>تكثف للنسيج الضام </a:t>
            </a:r>
            <a:r>
              <a:rPr lang="ar-SY" sz="2400" dirty="0" smtClean="0"/>
              <a:t>المتوضع خارج الشحم حول الكلية وتغلف الكليتين والغدتين الكظريتين كما أنها تتمادى في الوحشي مع اللفافة المستعرضة</a:t>
            </a:r>
          </a:p>
          <a:p>
            <a:pPr marL="357188" indent="-357188">
              <a:buFont typeface="+mj-lt"/>
              <a:buAutoNum type="arabicPeriod"/>
            </a:pPr>
            <a:r>
              <a:rPr lang="ar-SY" sz="3200" dirty="0" smtClean="0">
                <a:solidFill>
                  <a:srgbClr val="FFC000"/>
                </a:solidFill>
              </a:rPr>
              <a:t>الشحم جانب الكلية: </a:t>
            </a:r>
            <a:r>
              <a:rPr lang="ar-SY" sz="2400" dirty="0" smtClean="0"/>
              <a:t>وهو يتوضع خارج اللفافة الكلوية ويوجد عادة بكمية كبيرة كما يشكل جزء من الشحم خارج الصفاق</a:t>
            </a:r>
          </a:p>
          <a:p>
            <a:pPr marL="571500" indent="-571500">
              <a:buNone/>
            </a:pPr>
            <a:r>
              <a:rPr lang="ar-SY" sz="2400" dirty="0" smtClean="0"/>
              <a:t>    </a:t>
            </a:r>
            <a:r>
              <a:rPr lang="ar-SY" sz="2800" dirty="0" smtClean="0">
                <a:solidFill>
                  <a:srgbClr val="FF0000"/>
                </a:solidFill>
              </a:rPr>
              <a:t>يدعم الشحم حول الكلية واللفافة الكلوية والشحم جانب الكلية  الكليتين ويثبتهما </a:t>
            </a:r>
          </a:p>
          <a:p>
            <a:pPr marL="571500" indent="-571500">
              <a:buNone/>
            </a:pPr>
            <a:r>
              <a:rPr lang="ar-SY" sz="2800" dirty="0">
                <a:solidFill>
                  <a:srgbClr val="FF0000"/>
                </a:solidFill>
              </a:rPr>
              <a:t> </a:t>
            </a:r>
            <a:r>
              <a:rPr lang="ar-SY" sz="2800" dirty="0" smtClean="0">
                <a:solidFill>
                  <a:srgbClr val="FF0000"/>
                </a:solidFill>
              </a:rPr>
              <a:t>   في موضعهما على جدار البطن الخلفي</a:t>
            </a:r>
            <a:endParaRPr lang="ar-SY" sz="2800" dirty="0">
              <a:solidFill>
                <a:srgbClr val="FF0000"/>
              </a:solidFill>
            </a:endParaRPr>
          </a:p>
        </p:txBody>
      </p:sp>
      <p:sp>
        <p:nvSpPr>
          <p:cNvPr id="4" name="عنصر نائب للتاريخ 3"/>
          <p:cNvSpPr>
            <a:spLocks noGrp="1"/>
          </p:cNvSpPr>
          <p:nvPr>
            <p:ph type="dt" sz="half" idx="10"/>
          </p:nvPr>
        </p:nvSpPr>
        <p:spPr/>
        <p:txBody>
          <a:bodyPr/>
          <a:lstStyle/>
          <a:p>
            <a:fld id="{A6A741CD-295A-432A-97DB-E798085F232F}" type="datetime10">
              <a:rPr lang="ar-SY" smtClean="0"/>
              <a:pPr/>
              <a:t>السبت، 27 حزيران، 2009</a:t>
            </a:fld>
            <a:endParaRPr lang="ar-SY" dirty="0"/>
          </a:p>
        </p:txBody>
      </p:sp>
      <p:sp>
        <p:nvSpPr>
          <p:cNvPr id="6" name="عنصر نائب للتذييل 5"/>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5" name="عنصر نائب لرقم الشريحة 4"/>
          <p:cNvSpPr>
            <a:spLocks noGrp="1"/>
          </p:cNvSpPr>
          <p:nvPr>
            <p:ph type="sldNum" sz="quarter" idx="12"/>
          </p:nvPr>
        </p:nvSpPr>
        <p:spPr/>
        <p:txBody>
          <a:bodyPr/>
          <a:lstStyle/>
          <a:p>
            <a:fld id="{52145653-C800-409F-B8EC-44B454334ED8}" type="slidenum">
              <a:rPr lang="ar-SY" smtClean="0"/>
              <a:pPr/>
              <a:t>4</a:t>
            </a:fld>
            <a:endParaRPr lang="ar-SY"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Y" dirty="0" smtClean="0"/>
              <a:t>الجهاز التناسلي</a:t>
            </a:r>
            <a:endParaRPr lang="ar-SY" dirty="0"/>
          </a:p>
        </p:txBody>
      </p:sp>
      <p:sp>
        <p:nvSpPr>
          <p:cNvPr id="3" name="عنصر نائب للمحتوى 2"/>
          <p:cNvSpPr>
            <a:spLocks noGrp="1"/>
          </p:cNvSpPr>
          <p:nvPr>
            <p:ph idx="1"/>
          </p:nvPr>
        </p:nvSpPr>
        <p:spPr/>
        <p:txBody>
          <a:bodyPr/>
          <a:lstStyle/>
          <a:p>
            <a:pPr>
              <a:buFont typeface="Wingdings" pitchFamily="2" charset="2"/>
              <a:buChar char="§"/>
            </a:pPr>
            <a:r>
              <a:rPr lang="ar-SY" dirty="0" smtClean="0"/>
              <a:t>القناتان الدافقتان:</a:t>
            </a:r>
          </a:p>
          <a:p>
            <a:pPr marL="0" indent="0">
              <a:buNone/>
            </a:pPr>
            <a:r>
              <a:rPr lang="ar-SY" dirty="0" smtClean="0"/>
              <a:t>تقيس كل واحدة من القناتين أقل من 1 انش طولا وتتشكلان من اتحاد الأسهر مع قناة الحويصل المنوي. تثقب هاتان القناتان السطح الخلفي للموثة لتفتحان على الجزء الموثي من الإحليل بالقرب من حواف القريبة الموثية. تكمن وظيفتهما في تصريف السائل المنوي الى الإحليل الموثي.</a:t>
            </a:r>
            <a:endParaRPr lang="ar-SY" dirty="0"/>
          </a:p>
        </p:txBody>
      </p:sp>
      <p:sp>
        <p:nvSpPr>
          <p:cNvPr id="4" name="عنصر نائب للتاريخ 3"/>
          <p:cNvSpPr>
            <a:spLocks noGrp="1"/>
          </p:cNvSpPr>
          <p:nvPr>
            <p:ph type="dt" sz="half" idx="10"/>
          </p:nvPr>
        </p:nvSpPr>
        <p:spPr/>
        <p:txBody>
          <a:bodyPr/>
          <a:lstStyle/>
          <a:p>
            <a:fld id="{6A3E5F19-E576-4FCB-B2D7-B1D49DA8C0FE}"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40</a:t>
            </a:fld>
            <a:endParaRPr lang="ar-SY"/>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Y" dirty="0" smtClean="0"/>
              <a:t>الجهاز التناسلي</a:t>
            </a:r>
            <a:endParaRPr lang="ar-SY" dirty="0"/>
          </a:p>
        </p:txBody>
      </p:sp>
      <p:sp>
        <p:nvSpPr>
          <p:cNvPr id="3" name="عنصر نائب للمحتوى 2"/>
          <p:cNvSpPr>
            <a:spLocks noGrp="1"/>
          </p:cNvSpPr>
          <p:nvPr>
            <p:ph idx="1"/>
          </p:nvPr>
        </p:nvSpPr>
        <p:spPr/>
        <p:txBody>
          <a:bodyPr>
            <a:normAutofit/>
          </a:bodyPr>
          <a:lstStyle/>
          <a:p>
            <a:pPr marL="0" indent="0">
              <a:buFont typeface="Wingdings" pitchFamily="2" charset="2"/>
              <a:buChar char="§"/>
            </a:pPr>
            <a:r>
              <a:rPr lang="ar-SY" dirty="0" smtClean="0"/>
              <a:t> الموثة :</a:t>
            </a:r>
          </a:p>
          <a:p>
            <a:pPr marL="0" indent="0">
              <a:buFont typeface="+mj-lt"/>
              <a:buAutoNum type="romanUcPeriod"/>
              <a:tabLst>
                <a:tab pos="0" algn="l"/>
              </a:tabLst>
            </a:pPr>
            <a:r>
              <a:rPr lang="ar-SY" dirty="0" smtClean="0"/>
              <a:t> التوضع والوصف:</a:t>
            </a:r>
          </a:p>
          <a:p>
            <a:pPr marL="0" indent="0">
              <a:buNone/>
              <a:tabLst>
                <a:tab pos="0" algn="l"/>
              </a:tabLst>
            </a:pPr>
            <a:r>
              <a:rPr lang="ar-SY" dirty="0" smtClean="0"/>
              <a:t>الموثة وهي عضو غدي ليفي عضلي يحيط بالإحليل الموثي يبلغ طولها حوالي 1,25 انش(3سم) وهي تتوضع بين عنق المثانة  في الأعلى والحجاب البولي التناسلي في الأسفل.</a:t>
            </a:r>
          </a:p>
          <a:p>
            <a:pPr marL="0" indent="0">
              <a:buNone/>
              <a:tabLst>
                <a:tab pos="0" algn="l"/>
              </a:tabLst>
            </a:pPr>
            <a:r>
              <a:rPr lang="ar-SY" dirty="0" smtClean="0"/>
              <a:t>تحاط الموثة بمحفظة ليفية. يوجد خارج المحفظة غمد ليفي هو جزء من الطبقة الحشوية للفافة الحوضية. للموثة قاعدة تتوضع في الأعلى على عنق المثانة وقمة تتوضع في الأسفل على الحجاب البولي التناسلي. تثقب القناتان الدافقتان الجزء العلوي لسطح الموثة الخلفي كي تنفتحا على الإحليل الموثي عند الحواف الجانبية للقريبة الموثية</a:t>
            </a:r>
          </a:p>
        </p:txBody>
      </p:sp>
      <p:sp>
        <p:nvSpPr>
          <p:cNvPr id="4" name="عنصر نائب للتاريخ 3"/>
          <p:cNvSpPr>
            <a:spLocks noGrp="1"/>
          </p:cNvSpPr>
          <p:nvPr>
            <p:ph type="dt" sz="half" idx="10"/>
          </p:nvPr>
        </p:nvSpPr>
        <p:spPr/>
        <p:txBody>
          <a:bodyPr/>
          <a:lstStyle/>
          <a:p>
            <a:fld id="{7D0D7CCF-2B6A-4B78-9F35-256F098442FA}"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41</a:t>
            </a:fld>
            <a:endParaRPr lang="ar-SY"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defTabSz="238125"/>
            <a:r>
              <a:rPr lang="ar-SY" dirty="0" smtClean="0"/>
              <a:t>الجهاز التناسلي</a:t>
            </a:r>
            <a:endParaRPr lang="ar-SY" dirty="0"/>
          </a:p>
        </p:txBody>
      </p:sp>
      <p:sp>
        <p:nvSpPr>
          <p:cNvPr id="3" name="عنصر نائب للمحتوى 2"/>
          <p:cNvSpPr>
            <a:spLocks noGrp="1"/>
          </p:cNvSpPr>
          <p:nvPr>
            <p:ph idx="1"/>
          </p:nvPr>
        </p:nvSpPr>
        <p:spPr/>
        <p:txBody>
          <a:bodyPr>
            <a:normAutofit/>
          </a:bodyPr>
          <a:lstStyle/>
          <a:p>
            <a:pPr>
              <a:buNone/>
            </a:pPr>
            <a:r>
              <a:rPr lang="ar-SY" dirty="0" smtClean="0"/>
              <a:t>المجاورات:</a:t>
            </a:r>
          </a:p>
          <a:p>
            <a:pPr marL="0" indent="0"/>
            <a:r>
              <a:rPr lang="ar-SY" dirty="0" smtClean="0"/>
              <a:t> في الأعلى: تتمادى قاعدة الموثة مع عنق المثانة وتسير العضلات الملس دون انقطاع من أحد العضوين الى الآخر. يدخل الإحليل مركز قاعدة الموثة.</a:t>
            </a:r>
          </a:p>
          <a:p>
            <a:pPr marL="0" indent="0"/>
            <a:r>
              <a:rPr lang="ar-SY" dirty="0" smtClean="0"/>
              <a:t> في الأسفل: تتوضع قمة الموثة على السطح العلوي للحجاب البولي ويغادر الإحليل الموثة تماما فوق السطح الأمامي.</a:t>
            </a:r>
          </a:p>
          <a:p>
            <a:pPr marL="0" indent="0"/>
            <a:r>
              <a:rPr lang="ar-SY" dirty="0" smtClean="0"/>
              <a:t> في الأمام: يجاور السطح الأمامي للموثة ارتفاق العانة وينفصل عنه بالشحم خارج الصفاق في الحيز خلف العانة(كهف ريتيزيوس) يرتبط الغمد الليفي للموثة مع الوجه الخلفي العظمي العانة بالرباطين العانيين الموثيين يتوضع هذان الرباطان واحد في كل جانب من جانبي الخط الناصف. وهما عبارة عن تكثفات من اللفافة الحوضية.</a:t>
            </a:r>
          </a:p>
        </p:txBody>
      </p:sp>
      <p:sp>
        <p:nvSpPr>
          <p:cNvPr id="4" name="عنصر نائب للتاريخ 3"/>
          <p:cNvSpPr>
            <a:spLocks noGrp="1"/>
          </p:cNvSpPr>
          <p:nvPr>
            <p:ph type="dt" sz="half" idx="10"/>
          </p:nvPr>
        </p:nvSpPr>
        <p:spPr/>
        <p:txBody>
          <a:bodyPr/>
          <a:lstStyle/>
          <a:p>
            <a:fld id="{8151775D-14D5-4CCE-A69E-F3DD99DA6916}"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42</a:t>
            </a:fld>
            <a:endParaRPr lang="ar-SY"/>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Y" dirty="0" smtClean="0"/>
              <a:t>الجهاز التناسلي</a:t>
            </a:r>
            <a:endParaRPr lang="ar-SY" dirty="0"/>
          </a:p>
        </p:txBody>
      </p:sp>
      <p:sp>
        <p:nvSpPr>
          <p:cNvPr id="3" name="عنصر نائب للمحتوى 2"/>
          <p:cNvSpPr>
            <a:spLocks noGrp="1"/>
          </p:cNvSpPr>
          <p:nvPr>
            <p:ph idx="1"/>
          </p:nvPr>
        </p:nvSpPr>
        <p:spPr/>
        <p:txBody>
          <a:bodyPr/>
          <a:lstStyle/>
          <a:p>
            <a:pPr marL="0" indent="0">
              <a:tabLst>
                <a:tab pos="7354888" algn="r"/>
              </a:tabLst>
            </a:pPr>
            <a:r>
              <a:rPr lang="ar-SY" dirty="0" smtClean="0"/>
              <a:t> في الخلف: يجاور السطح الخلفي للموثة بشكل وثيق السطح الأمامي لأنبورة المستقيم وينفصل عنه بالحاجز المستقيمي المثاني(لفافة دينوفليه). يتشكل هذا الحاجز أثناء الحياة الجنينية من التحام جدر النهاية السفلية للجيب المستقيمي المثاني للصفاق الذي يمتد أصلا الى الأسفل حتى الجسم العجاني .</a:t>
            </a:r>
          </a:p>
          <a:p>
            <a:pPr marL="0" indent="0"/>
            <a:r>
              <a:rPr lang="ar-SY" dirty="0" smtClean="0"/>
              <a:t> في الجانبين: تطوق السطوح الجانبية للموثة بالألياف الأمامية للعضلة الرافعة للشرج عندما تسير هذه الألياف من العانة الى الخلف.</a:t>
            </a:r>
          </a:p>
          <a:p>
            <a:pPr>
              <a:buNone/>
            </a:pPr>
            <a:endParaRPr lang="ar-SY" dirty="0"/>
          </a:p>
        </p:txBody>
      </p:sp>
      <p:sp>
        <p:nvSpPr>
          <p:cNvPr id="4" name="عنصر نائب للتاريخ 3"/>
          <p:cNvSpPr>
            <a:spLocks noGrp="1"/>
          </p:cNvSpPr>
          <p:nvPr>
            <p:ph type="dt" sz="half" idx="10"/>
          </p:nvPr>
        </p:nvSpPr>
        <p:spPr/>
        <p:txBody>
          <a:bodyPr/>
          <a:lstStyle/>
          <a:p>
            <a:fld id="{C9B65347-AB08-45EA-8FFC-5889247974AD}"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43</a:t>
            </a:fld>
            <a:endParaRPr lang="ar-SY"/>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Y" dirty="0" smtClean="0"/>
              <a:t>الجهاز التناسلي</a:t>
            </a:r>
            <a:endParaRPr lang="ar-SY" dirty="0"/>
          </a:p>
        </p:txBody>
      </p:sp>
      <p:sp>
        <p:nvSpPr>
          <p:cNvPr id="3" name="عنصر نائب للمحتوى 2"/>
          <p:cNvSpPr>
            <a:spLocks noGrp="1"/>
          </p:cNvSpPr>
          <p:nvPr>
            <p:ph idx="1"/>
          </p:nvPr>
        </p:nvSpPr>
        <p:spPr/>
        <p:txBody>
          <a:bodyPr>
            <a:normAutofit lnSpcReduction="10000"/>
          </a:bodyPr>
          <a:lstStyle/>
          <a:p>
            <a:pPr marL="357188" indent="-357188">
              <a:buFont typeface="+mj-lt"/>
              <a:buAutoNum type="romanUcPeriod" startAt="2"/>
            </a:pPr>
            <a:r>
              <a:rPr lang="ar-SY" dirty="0" smtClean="0"/>
              <a:t>بنية الموثة:</a:t>
            </a:r>
          </a:p>
          <a:p>
            <a:pPr marL="0" indent="0">
              <a:buNone/>
            </a:pPr>
            <a:r>
              <a:rPr lang="ar-SY" dirty="0" smtClean="0"/>
              <a:t>تنطمر غدد الموثة المتعددة في مزيج من النسج الضام والعضل الأملس وتنفتح أقنية هذه الغدد على الإحليل الموثي.</a:t>
            </a:r>
          </a:p>
          <a:p>
            <a:pPr marL="0" indent="0">
              <a:buNone/>
            </a:pPr>
            <a:r>
              <a:rPr lang="ar-SY" dirty="0" smtClean="0"/>
              <a:t>تقسم الموثة بشكل غبر تام الى خمسة فصوص يتوضع الفص الأمامي امام الإحليل وهو مجرد من النسيج الغدي أما الفص الناصف او المتوسط فهو عبارة عن غدة إسفينية تتوضع بين الإحليل والقناتين الدافقتين يجاور سطحه العلوي المثلث المثاني وهو غني جدا بالغدد. يتوضع الفص الخلفي خلف الإحليل وأسفل القناتين الدافقتين وهو يحتوي أيضا على نسيج غدي. أما الفصان الجانبيان الأيمن والأيسر فهما يتوضعان على جانبي الإحليل وينفصلان عن بعضهما البعض بميزابة شاقولية ضحلة على السطح الخلفي للموثة. يحتوي الفصان الجانبيان على العديد من الغدد</a:t>
            </a:r>
          </a:p>
        </p:txBody>
      </p:sp>
      <p:sp>
        <p:nvSpPr>
          <p:cNvPr id="4" name="عنصر نائب للتاريخ 3"/>
          <p:cNvSpPr>
            <a:spLocks noGrp="1"/>
          </p:cNvSpPr>
          <p:nvPr>
            <p:ph type="dt" sz="half" idx="10"/>
          </p:nvPr>
        </p:nvSpPr>
        <p:spPr/>
        <p:txBody>
          <a:bodyPr/>
          <a:lstStyle/>
          <a:p>
            <a:fld id="{37078749-81B8-45ED-8A66-3F80E8D57BDB}"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6" name="عنصر نائب لرقم الشريحة 5"/>
          <p:cNvSpPr>
            <a:spLocks noGrp="1"/>
          </p:cNvSpPr>
          <p:nvPr>
            <p:ph type="sldNum" sz="quarter" idx="12"/>
          </p:nvPr>
        </p:nvSpPr>
        <p:spPr/>
        <p:txBody>
          <a:bodyPr/>
          <a:lstStyle/>
          <a:p>
            <a:fld id="{52145653-C800-409F-B8EC-44B454334ED8}" type="slidenum">
              <a:rPr lang="ar-SY" smtClean="0"/>
              <a:pPr/>
              <a:t>44</a:t>
            </a:fld>
            <a:endParaRPr lang="ar-SY"/>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457200" y="0"/>
            <a:ext cx="8229600" cy="714356"/>
          </a:xfrm>
        </p:spPr>
        <p:txBody>
          <a:bodyPr>
            <a:normAutofit fontScale="90000"/>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a:xfrm>
            <a:off x="457200" y="642918"/>
            <a:ext cx="8229600" cy="5715040"/>
          </a:xfrm>
        </p:spPr>
        <p:txBody>
          <a:bodyPr>
            <a:normAutofit fontScale="70000" lnSpcReduction="20000"/>
          </a:bodyPr>
          <a:lstStyle/>
          <a:p>
            <a:pPr marL="357188" indent="-357188">
              <a:buFont typeface="+mj-lt"/>
              <a:buAutoNum type="romanUcPeriod" startAt="2"/>
            </a:pPr>
            <a:r>
              <a:rPr lang="ar-SY" sz="4700" dirty="0" smtClean="0"/>
              <a:t>وظيفة </a:t>
            </a:r>
            <a:r>
              <a:rPr lang="ar-SY" sz="4700" dirty="0" err="1" smtClean="0"/>
              <a:t>الموثة</a:t>
            </a:r>
            <a:r>
              <a:rPr lang="ar-SY" sz="4700" dirty="0" smtClean="0"/>
              <a:t> :</a:t>
            </a:r>
          </a:p>
          <a:p>
            <a:pPr marL="0" indent="0">
              <a:buNone/>
            </a:pPr>
            <a:r>
              <a:rPr lang="ar-SY" dirty="0" smtClean="0"/>
              <a:t>تكمن وظيفة الموثة في إنتاج </a:t>
            </a:r>
            <a:r>
              <a:rPr lang="ar-SY" sz="3300" dirty="0" smtClean="0">
                <a:solidFill>
                  <a:srgbClr val="FFFF00"/>
                </a:solidFill>
              </a:rPr>
              <a:t>سائل حليبي رقيق يحتوي على حمض السيتريك والفوستفاز الحامضية.</a:t>
            </a:r>
            <a:r>
              <a:rPr lang="ar-SY" dirty="0" smtClean="0"/>
              <a:t> </a:t>
            </a:r>
            <a:r>
              <a:rPr lang="ar-SY" sz="4000" dirty="0" smtClean="0">
                <a:solidFill>
                  <a:srgbClr val="FF0000"/>
                </a:solidFill>
              </a:rPr>
              <a:t>يضاف هذا السائل الى السائل المنوي في زمن القذف</a:t>
            </a:r>
            <a:r>
              <a:rPr lang="ar-SY" dirty="0" smtClean="0"/>
              <a:t> إذ تتقلص الألياف العضلية الملساء الموجودة في المحفظة واللحمة ويعصر المُفرز من الغدد العديدة الى الإحليل الموثي. </a:t>
            </a:r>
            <a:r>
              <a:rPr lang="ar-SY" sz="3300" dirty="0" smtClean="0">
                <a:solidFill>
                  <a:srgbClr val="FFFF00"/>
                </a:solidFill>
              </a:rPr>
              <a:t>إن مفرز الموثة قلوي ولذلك فهو يساعد في تعديل الحموضة في المهبل</a:t>
            </a:r>
            <a:r>
              <a:rPr lang="ar-SY" dirty="0" smtClean="0"/>
              <a:t>.</a:t>
            </a:r>
          </a:p>
          <a:p>
            <a:pPr marL="357188" indent="-357188">
              <a:buFont typeface="+mj-lt"/>
              <a:buAutoNum type="romanUcPeriod" startAt="4"/>
              <a:tabLst>
                <a:tab pos="715963" algn="l"/>
              </a:tabLst>
            </a:pPr>
            <a:r>
              <a:rPr lang="ar-SY" dirty="0" smtClean="0"/>
              <a:t>التروية الدموية:</a:t>
            </a:r>
          </a:p>
          <a:p>
            <a:pPr marL="357188" indent="-357188">
              <a:buFont typeface="+mj-lt"/>
              <a:buAutoNum type="alphaUcPeriod"/>
            </a:pPr>
            <a:r>
              <a:rPr lang="ar-SY" dirty="0" smtClean="0"/>
              <a:t>الشرايين:</a:t>
            </a:r>
          </a:p>
          <a:p>
            <a:pPr marL="571500" indent="-571500">
              <a:buNone/>
            </a:pPr>
            <a:r>
              <a:rPr lang="ar-SY" dirty="0" smtClean="0"/>
              <a:t>فروع الشريان المستقيمي المتوسط والشريان المثاني السفلي.</a:t>
            </a:r>
          </a:p>
          <a:p>
            <a:pPr marL="357188" indent="-357188">
              <a:buFont typeface="+mj-lt"/>
              <a:buAutoNum type="alphaUcPeriod" startAt="2"/>
            </a:pPr>
            <a:r>
              <a:rPr lang="ar-SY" dirty="0" smtClean="0"/>
              <a:t>الأوردة:</a:t>
            </a:r>
          </a:p>
          <a:p>
            <a:pPr marL="0" indent="0">
              <a:buNone/>
            </a:pPr>
            <a:r>
              <a:rPr lang="ar-SY" dirty="0" smtClean="0"/>
              <a:t>تشكل الأوردة الضفيرة الوريدية الموثية التي تتوضع بين محفظة الموثة والغمد الليفي تتلقى الضفيرة الموثية الوريد الظهري العميق للقضيب والعديد من الأوردة المثانية وتصب في الأوردة الحرقفية الباطنة.</a:t>
            </a:r>
          </a:p>
          <a:p>
            <a:pPr marL="357188" indent="-357188">
              <a:buFont typeface="+mj-lt"/>
              <a:buAutoNum type="romanUcPeriod" startAt="5"/>
            </a:pPr>
            <a:r>
              <a:rPr lang="ar-SY" dirty="0" smtClean="0"/>
              <a:t>التصريف اللمفي:</a:t>
            </a:r>
          </a:p>
          <a:p>
            <a:pPr marL="0" indent="0">
              <a:buNone/>
            </a:pPr>
            <a:r>
              <a:rPr lang="ar-SY" dirty="0" smtClean="0"/>
              <a:t>تنزح الأوعية اللمفية عن الموثة الى العقد الحرقفية الباطنة.</a:t>
            </a:r>
          </a:p>
          <a:p>
            <a:pPr marL="357188" indent="-357188">
              <a:buFont typeface="+mj-lt"/>
              <a:buAutoNum type="romanUcPeriod" startAt="6"/>
            </a:pPr>
            <a:r>
              <a:rPr lang="ar-SY" dirty="0" smtClean="0"/>
              <a:t>التعصيب:</a:t>
            </a:r>
          </a:p>
          <a:p>
            <a:pPr marL="0" indent="0">
              <a:buNone/>
            </a:pPr>
            <a:r>
              <a:rPr lang="ar-SY" dirty="0" smtClean="0"/>
              <a:t>تتعصب الموثة من الضفائر الخثلية السفلية تنبه الأعصاب الودية العضلات الملس في الموثة أثناء القذف.</a:t>
            </a:r>
          </a:p>
          <a:p>
            <a:pPr marL="0" indent="0">
              <a:buNone/>
            </a:pPr>
            <a:endParaRPr lang="ar-SY" dirty="0" smtClean="0"/>
          </a:p>
          <a:p>
            <a:pPr marL="571500" indent="-571500">
              <a:buNone/>
            </a:pPr>
            <a:endParaRPr lang="ar-SY" dirty="0"/>
          </a:p>
        </p:txBody>
      </p:sp>
      <p:sp>
        <p:nvSpPr>
          <p:cNvPr id="3" name="عنصر نائب للتاريخ 2"/>
          <p:cNvSpPr>
            <a:spLocks noGrp="1"/>
          </p:cNvSpPr>
          <p:nvPr>
            <p:ph type="dt" sz="half" idx="10"/>
          </p:nvPr>
        </p:nvSpPr>
        <p:spPr/>
        <p:txBody>
          <a:bodyPr/>
          <a:lstStyle/>
          <a:p>
            <a:fld id="{B0FAFF6D-520E-415E-A364-EEAE37BF0B74}" type="datetime10">
              <a:rPr lang="ar-SY" smtClean="0"/>
              <a:pPr/>
              <a:t>السبت، 27 حزيران، 2009</a:t>
            </a:fld>
            <a:endParaRPr lang="ar-SY" dirty="0"/>
          </a:p>
        </p:txBody>
      </p:sp>
      <p:sp>
        <p:nvSpPr>
          <p:cNvPr id="5" name="عنصر نائب للتذييل 4"/>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45</a:t>
            </a:fld>
            <a:endParaRPr lang="ar-SY"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46</a:t>
            </a:fld>
            <a:endParaRPr lang="ar-SY"/>
          </a:p>
        </p:txBody>
      </p:sp>
      <p:pic>
        <p:nvPicPr>
          <p:cNvPr id="1026" name="Picture 2" descr="http://www.ajronline.org/content/vol189/issue4/images/large/10_07_2011_01A.jpeg"/>
          <p:cNvPicPr>
            <a:picLocks noChangeAspect="1" noChangeArrowheads="1"/>
          </p:cNvPicPr>
          <p:nvPr/>
        </p:nvPicPr>
        <p:blipFill>
          <a:blip r:embed="rId2"/>
          <a:srcRect/>
          <a:stretch>
            <a:fillRect/>
          </a:stretch>
        </p:blipFill>
        <p:spPr bwMode="auto">
          <a:xfrm>
            <a:off x="0" y="285728"/>
            <a:ext cx="9144000" cy="5891219"/>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47</a:t>
            </a:fld>
            <a:endParaRPr lang="ar-SY"/>
          </a:p>
        </p:txBody>
      </p:sp>
      <p:pic>
        <p:nvPicPr>
          <p:cNvPr id="95234" name="Picture 2" descr="http://www.6abib.com/subjects/anatomy/14/color_prostate_anatomy_side.jpg"/>
          <p:cNvPicPr>
            <a:picLocks noChangeAspect="1" noChangeArrowheads="1"/>
          </p:cNvPicPr>
          <p:nvPr/>
        </p:nvPicPr>
        <p:blipFill>
          <a:blip r:embed="rId2"/>
          <a:srcRect/>
          <a:stretch>
            <a:fillRect/>
          </a:stretch>
        </p:blipFill>
        <p:spPr bwMode="auto">
          <a:xfrm>
            <a:off x="0" y="0"/>
            <a:ext cx="4071934" cy="6038845"/>
          </a:xfrm>
          <a:prstGeom prst="rect">
            <a:avLst/>
          </a:prstGeom>
          <a:noFill/>
        </p:spPr>
      </p:pic>
      <p:pic>
        <p:nvPicPr>
          <p:cNvPr id="95238" name="Picture 6" descr="http://www.medanswer.com/images/prostate-anatomy.gif"/>
          <p:cNvPicPr>
            <a:picLocks noChangeAspect="1" noChangeArrowheads="1"/>
          </p:cNvPicPr>
          <p:nvPr/>
        </p:nvPicPr>
        <p:blipFill>
          <a:blip r:embed="rId3"/>
          <a:srcRect/>
          <a:stretch>
            <a:fillRect/>
          </a:stretch>
        </p:blipFill>
        <p:spPr bwMode="auto">
          <a:xfrm>
            <a:off x="4929190" y="0"/>
            <a:ext cx="4214810" cy="5986460"/>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48</a:t>
            </a:fld>
            <a:endParaRPr lang="ar-SY"/>
          </a:p>
        </p:txBody>
      </p:sp>
      <p:pic>
        <p:nvPicPr>
          <p:cNvPr id="96258" name="Picture 2" descr="http://www.consumerreports.org/health/resources/images/conditions/prostate-anatomy_default.jpg"/>
          <p:cNvPicPr>
            <a:picLocks noChangeAspect="1" noChangeArrowheads="1"/>
          </p:cNvPicPr>
          <p:nvPr/>
        </p:nvPicPr>
        <p:blipFill>
          <a:blip r:embed="rId2"/>
          <a:srcRect/>
          <a:stretch>
            <a:fillRect/>
          </a:stretch>
        </p:blipFill>
        <p:spPr bwMode="auto">
          <a:xfrm>
            <a:off x="0" y="0"/>
            <a:ext cx="4429124" cy="6357958"/>
          </a:xfrm>
          <a:prstGeom prst="rect">
            <a:avLst/>
          </a:prstGeom>
          <a:noFill/>
        </p:spPr>
      </p:pic>
      <p:pic>
        <p:nvPicPr>
          <p:cNvPr id="96260" name="Picture 4" descr="http://www.medical-look.com/systems_images/Prostate.jpg"/>
          <p:cNvPicPr>
            <a:picLocks noChangeAspect="1" noChangeArrowheads="1"/>
          </p:cNvPicPr>
          <p:nvPr/>
        </p:nvPicPr>
        <p:blipFill>
          <a:blip r:embed="rId3"/>
          <a:srcRect/>
          <a:stretch>
            <a:fillRect/>
          </a:stretch>
        </p:blipFill>
        <p:spPr bwMode="auto">
          <a:xfrm>
            <a:off x="4643438" y="0"/>
            <a:ext cx="4286279" cy="6419843"/>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457200" y="0"/>
            <a:ext cx="8229600" cy="857232"/>
          </a:xfrm>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a:xfrm>
            <a:off x="428596" y="1285860"/>
            <a:ext cx="8229600" cy="4786314"/>
          </a:xfrm>
        </p:spPr>
        <p:txBody>
          <a:bodyPr>
            <a:normAutofit fontScale="85000" lnSpcReduction="20000"/>
          </a:bodyPr>
          <a:lstStyle/>
          <a:p>
            <a:pPr marL="0" indent="0">
              <a:buFont typeface="Wingdings" pitchFamily="2" charset="2"/>
              <a:buChar char="§"/>
            </a:pPr>
            <a:r>
              <a:rPr lang="ar-SY" dirty="0" smtClean="0"/>
              <a:t>الإحليل الموثي:</a:t>
            </a:r>
          </a:p>
          <a:p>
            <a:pPr marL="0" indent="0">
              <a:buNone/>
            </a:pPr>
            <a:r>
              <a:rPr lang="ar-SY" dirty="0" smtClean="0"/>
              <a:t>يقيس الإحليل الموثي حوالي 1,25 انش </a:t>
            </a:r>
            <a:r>
              <a:rPr lang="ar-SY" sz="3500" dirty="0" smtClean="0">
                <a:solidFill>
                  <a:srgbClr val="FF0000"/>
                </a:solidFill>
              </a:rPr>
              <a:t>(3سم) </a:t>
            </a:r>
            <a:r>
              <a:rPr lang="ar-SY" dirty="0" smtClean="0"/>
              <a:t>طولا وهو يبدأ عند عنق المثانة يسير خلال الموثة من القاعدة وحتى القمة حيث يتمادى </a:t>
            </a:r>
            <a:r>
              <a:rPr lang="ar-SY" sz="3300" dirty="0" smtClean="0">
                <a:solidFill>
                  <a:srgbClr val="FF0000"/>
                </a:solidFill>
              </a:rPr>
              <a:t>مع الجزء الغشائي للإحليل</a:t>
            </a:r>
            <a:r>
              <a:rPr lang="ar-SY" dirty="0" smtClean="0"/>
              <a:t>.</a:t>
            </a:r>
          </a:p>
          <a:p>
            <a:pPr marL="0" indent="0">
              <a:buNone/>
            </a:pPr>
            <a:r>
              <a:rPr lang="ar-SY" dirty="0" smtClean="0"/>
              <a:t>ان  الإحليل الموثي هو الجزء الأعرض والأكثر قابلية للتمدد من كل أجزاء الإحليل ويوجد على جداره الخلفي حرف طولاني يدعى عرف الإحليل وعلى جانبي هذا العرف تتواجد ميزابة تسمى الجيب الموثي تنفتح الغدد الموثية على هاتين الميزابتين ويوجد على قمة العرف الإحليلي انخفاض هو القريبة الموثية التي تقابل الرحم والمهبل عند الإناث وعلى حافة فم(فتحة) القريبة توجد فتحتا القناتين الدافقتين. </a:t>
            </a:r>
          </a:p>
          <a:p>
            <a:pPr>
              <a:buFont typeface="Wingdings" pitchFamily="2" charset="2"/>
              <a:buChar char="§"/>
            </a:pPr>
            <a:r>
              <a:rPr lang="ar-SY" dirty="0" smtClean="0"/>
              <a:t>اللفافة الحوضية الحشوية:</a:t>
            </a:r>
          </a:p>
          <a:p>
            <a:pPr marL="0" indent="0">
              <a:buNone/>
            </a:pPr>
            <a:r>
              <a:rPr lang="ar-SY" dirty="0" smtClean="0"/>
              <a:t>اللفافة الحوضية الحشوية هي طبقة من النسيج الضام تغطي وتدعم الأحشاء الحوضية. فهي تملأ الأحياز الواقعة بين الأحشاء وتدعم الأوعية الدموية والأوعية اللمفية والأعصاب التي تسير الى هذه الأحشاء. تتكثف هذه اللفافة لتشكل الغمد اللفافي للموثة والأربطة العانية الموثية تتمادى  اللفافة الحشوية في الأسفل مع اللفافة المغطية للسطح العلوي للعضلة رافعة الشرج والعضلة العصعصية ومع اللفافة الحوضية الجدارية المتوضعة على جدر الحوض. </a:t>
            </a:r>
          </a:p>
          <a:p>
            <a:pPr marL="0" indent="0">
              <a:buNone/>
            </a:pPr>
            <a:endParaRPr lang="ar-SY" dirty="0" smtClean="0"/>
          </a:p>
          <a:p>
            <a:pPr marL="0" indent="0">
              <a:buNone/>
            </a:pPr>
            <a:endParaRPr lang="ar-SY" dirty="0"/>
          </a:p>
        </p:txBody>
      </p:sp>
      <p:sp>
        <p:nvSpPr>
          <p:cNvPr id="3" name="عنصر نائب للتاريخ 2"/>
          <p:cNvSpPr>
            <a:spLocks noGrp="1"/>
          </p:cNvSpPr>
          <p:nvPr>
            <p:ph type="dt" sz="half" idx="10"/>
          </p:nvPr>
        </p:nvSpPr>
        <p:spPr/>
        <p:txBody>
          <a:bodyPr/>
          <a:lstStyle/>
          <a:p>
            <a:fld id="{FCA02E74-36EB-4A28-8CB7-791DB29BD08A}"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49</a:t>
            </a:fld>
            <a:endParaRPr lang="ar-SY"/>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142984"/>
          </a:xfrm>
        </p:spPr>
        <p:txBody>
          <a:bodyPr/>
          <a:lstStyle/>
          <a:p>
            <a:pPr algn="ctr"/>
            <a:r>
              <a:rPr lang="ar-SY" dirty="0" smtClean="0"/>
              <a:t>السبيل البولي</a:t>
            </a:r>
            <a:endParaRPr lang="ar-SY" dirty="0"/>
          </a:p>
        </p:txBody>
      </p:sp>
      <p:sp>
        <p:nvSpPr>
          <p:cNvPr id="3" name="عنصر نائب للمحتوى 2"/>
          <p:cNvSpPr>
            <a:spLocks noGrp="1"/>
          </p:cNvSpPr>
          <p:nvPr>
            <p:ph idx="1"/>
          </p:nvPr>
        </p:nvSpPr>
        <p:spPr>
          <a:xfrm>
            <a:off x="457200" y="1000108"/>
            <a:ext cx="8229600" cy="5324492"/>
          </a:xfrm>
        </p:spPr>
        <p:txBody>
          <a:bodyPr>
            <a:normAutofit fontScale="85000" lnSpcReduction="10000"/>
          </a:bodyPr>
          <a:lstStyle/>
          <a:p>
            <a:pPr marL="571500" indent="-571500">
              <a:buFont typeface="+mj-lt"/>
              <a:buAutoNum type="romanUcPeriod" startAt="3"/>
            </a:pPr>
            <a:r>
              <a:rPr lang="ar-SY" sz="6500" dirty="0" smtClean="0">
                <a:solidFill>
                  <a:srgbClr val="00B0F0"/>
                </a:solidFill>
              </a:rPr>
              <a:t>بنية الكلية:</a:t>
            </a:r>
          </a:p>
          <a:p>
            <a:pPr marL="571500" indent="-571500">
              <a:buNone/>
            </a:pPr>
            <a:r>
              <a:rPr lang="ar-SY" sz="3000" dirty="0" smtClean="0"/>
              <a:t>هناك قشر خارجي </a:t>
            </a:r>
            <a:r>
              <a:rPr lang="ar-SY" sz="3000" dirty="0" smtClean="0">
                <a:solidFill>
                  <a:srgbClr val="FF0000"/>
                </a:solidFill>
              </a:rPr>
              <a:t>ذو لون بني داكن </a:t>
            </a:r>
            <a:r>
              <a:rPr lang="ar-SY" sz="3000" dirty="0" smtClean="0"/>
              <a:t>ولب داخلي ذو لون </a:t>
            </a:r>
            <a:r>
              <a:rPr lang="ar-SY" sz="3000" dirty="0" smtClean="0">
                <a:solidFill>
                  <a:srgbClr val="FF0000"/>
                </a:solidFill>
              </a:rPr>
              <a:t>بني فاتح </a:t>
            </a:r>
            <a:r>
              <a:rPr lang="ar-SY" sz="3000" dirty="0" smtClean="0"/>
              <a:t>في كل </a:t>
            </a:r>
          </a:p>
          <a:p>
            <a:pPr marL="571500" indent="-571500">
              <a:buNone/>
            </a:pPr>
            <a:r>
              <a:rPr lang="ar-SY" sz="3000" dirty="0" smtClean="0"/>
              <a:t>كلية. يتألف اللب من حوالي </a:t>
            </a:r>
            <a:r>
              <a:rPr lang="ar-SY" sz="3000" dirty="0" smtClean="0">
                <a:solidFill>
                  <a:srgbClr val="FF0000"/>
                </a:solidFill>
              </a:rPr>
              <a:t>اثني عشر هرما </a:t>
            </a:r>
            <a:r>
              <a:rPr lang="ar-SY" sz="3000" dirty="0" smtClean="0"/>
              <a:t>كلويا لكل قاعدته المتجهة نحو</a:t>
            </a:r>
          </a:p>
          <a:p>
            <a:pPr marL="571500" indent="-571500">
              <a:buNone/>
            </a:pPr>
            <a:r>
              <a:rPr lang="ar-SY" sz="3000" dirty="0" smtClean="0"/>
              <a:t> القشر وذروته المسماة </a:t>
            </a:r>
            <a:r>
              <a:rPr lang="ar-SY" sz="3300" dirty="0" smtClean="0">
                <a:solidFill>
                  <a:srgbClr val="FF0000"/>
                </a:solidFill>
              </a:rPr>
              <a:t>الحليمة الكلوية </a:t>
            </a:r>
            <a:r>
              <a:rPr lang="ar-SY" sz="3000" dirty="0" smtClean="0"/>
              <a:t>التي تبرز نحو الأنسي. يمتد القشر</a:t>
            </a:r>
          </a:p>
          <a:p>
            <a:pPr marL="571500" indent="-571500">
              <a:buNone/>
            </a:pPr>
            <a:r>
              <a:rPr lang="ar-SY" sz="3000" dirty="0" smtClean="0"/>
              <a:t> ضمن اللب بين الأهرامات المتجاورة على </a:t>
            </a:r>
            <a:r>
              <a:rPr lang="ar-SY" sz="3000" dirty="0" smtClean="0">
                <a:solidFill>
                  <a:srgbClr val="FF0000"/>
                </a:solidFill>
              </a:rPr>
              <a:t>شكل </a:t>
            </a:r>
            <a:r>
              <a:rPr lang="ar-SY" sz="3300" dirty="0" smtClean="0">
                <a:solidFill>
                  <a:srgbClr val="FF0000"/>
                </a:solidFill>
              </a:rPr>
              <a:t>أعمدة كلوية</a:t>
            </a:r>
            <a:r>
              <a:rPr lang="ar-SY" sz="3000" dirty="0" smtClean="0"/>
              <a:t>. ويمتد من</a:t>
            </a:r>
          </a:p>
          <a:p>
            <a:pPr marL="571500" indent="-571500">
              <a:buNone/>
            </a:pPr>
            <a:r>
              <a:rPr lang="ar-SY" sz="3000" dirty="0" smtClean="0">
                <a:solidFill>
                  <a:srgbClr val="FF0000"/>
                </a:solidFill>
              </a:rPr>
              <a:t> قواعد الأهرامات الكلوية ضمن القشر خطوط تعرف باسم الأشعة اللبية</a:t>
            </a:r>
            <a:r>
              <a:rPr lang="ar-SY" sz="3000" dirty="0" smtClean="0"/>
              <a:t>.</a:t>
            </a:r>
          </a:p>
          <a:p>
            <a:pPr marL="571500" indent="-571500">
              <a:buNone/>
            </a:pPr>
            <a:r>
              <a:rPr lang="ar-SY" sz="3000" dirty="0" smtClean="0"/>
              <a:t>يحتوي الجيب الكلوي الذي هو حيز ضمن السرة على النهاية العلوية </a:t>
            </a:r>
          </a:p>
          <a:p>
            <a:pPr marL="571500" indent="-571500">
              <a:buNone/>
            </a:pPr>
            <a:r>
              <a:rPr lang="ar-SY" sz="3000" dirty="0" smtClean="0"/>
              <a:t>المتسعة من الحالب أي </a:t>
            </a:r>
            <a:r>
              <a:rPr lang="ar-SY" sz="3000" dirty="0" smtClean="0">
                <a:solidFill>
                  <a:srgbClr val="FF0000"/>
                </a:solidFill>
              </a:rPr>
              <a:t>الحويضة الكلوية </a:t>
            </a:r>
            <a:r>
              <a:rPr lang="ar-SY" sz="3000" dirty="0" smtClean="0"/>
              <a:t>التي تنقسم الى اثنين أو ثلاث </a:t>
            </a:r>
          </a:p>
          <a:p>
            <a:pPr marL="571500" indent="-571500">
              <a:buNone/>
            </a:pPr>
            <a:r>
              <a:rPr lang="ar-SY" sz="3800" dirty="0" smtClean="0">
                <a:solidFill>
                  <a:srgbClr val="FF0000"/>
                </a:solidFill>
              </a:rPr>
              <a:t>كؤيسات صغيرة </a:t>
            </a:r>
            <a:r>
              <a:rPr lang="ar-SY" sz="3000" dirty="0" smtClean="0"/>
              <a:t>ويتثلم كل كؤيس صغير بذروة الهرم الكلوي أي بالحليمة</a:t>
            </a:r>
          </a:p>
          <a:p>
            <a:pPr marL="571500" indent="-571500">
              <a:buNone/>
            </a:pPr>
            <a:r>
              <a:rPr lang="ar-SY" sz="3000" dirty="0" smtClean="0"/>
              <a:t> الكلوية</a:t>
            </a:r>
            <a:endParaRPr lang="ar-SY" sz="3000" dirty="0"/>
          </a:p>
        </p:txBody>
      </p:sp>
      <p:sp>
        <p:nvSpPr>
          <p:cNvPr id="4" name="عنصر نائب للتاريخ 3"/>
          <p:cNvSpPr>
            <a:spLocks noGrp="1"/>
          </p:cNvSpPr>
          <p:nvPr>
            <p:ph type="dt" sz="half" idx="10"/>
          </p:nvPr>
        </p:nvSpPr>
        <p:spPr/>
        <p:txBody>
          <a:bodyPr/>
          <a:lstStyle/>
          <a:p>
            <a:fld id="{2FD43619-10E6-49A3-9032-B7DB3A70B748}" type="datetime10">
              <a:rPr lang="ar-SY" smtClean="0"/>
              <a:pPr/>
              <a:t>السبت، 27 حزيران، 2009</a:t>
            </a:fld>
            <a:endParaRPr lang="ar-SY" dirty="0"/>
          </a:p>
        </p:txBody>
      </p:sp>
      <p:sp>
        <p:nvSpPr>
          <p:cNvPr id="6" name="عنصر نائب للتذييل 5"/>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5" name="عنصر نائب لرقم الشريحة 4"/>
          <p:cNvSpPr>
            <a:spLocks noGrp="1"/>
          </p:cNvSpPr>
          <p:nvPr>
            <p:ph type="sldNum" sz="quarter" idx="12"/>
          </p:nvPr>
        </p:nvSpPr>
        <p:spPr/>
        <p:txBody>
          <a:bodyPr/>
          <a:lstStyle/>
          <a:p>
            <a:fld id="{52145653-C800-409F-B8EC-44B454334ED8}" type="slidenum">
              <a:rPr lang="ar-SY" smtClean="0"/>
              <a:pPr/>
              <a:t>5</a:t>
            </a:fld>
            <a:endParaRPr lang="ar-SY"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50</a:t>
            </a:fld>
            <a:endParaRPr lang="ar-SY"/>
          </a:p>
        </p:txBody>
      </p:sp>
      <p:pic>
        <p:nvPicPr>
          <p:cNvPr id="97282" name="Picture 2" descr="http://www.ivy-rose.co.uk/Topics/Urinary/Bladder_Urethra_Male_560w_cIvyRose.jpg"/>
          <p:cNvPicPr>
            <a:picLocks noChangeAspect="1" noChangeArrowheads="1"/>
          </p:cNvPicPr>
          <p:nvPr/>
        </p:nvPicPr>
        <p:blipFill>
          <a:blip r:embed="rId2"/>
          <a:srcRect/>
          <a:stretch>
            <a:fillRect/>
          </a:stretch>
        </p:blipFill>
        <p:spPr bwMode="auto">
          <a:xfrm>
            <a:off x="-61913" y="-136525"/>
            <a:ext cx="4619626" cy="6494483"/>
          </a:xfrm>
          <a:prstGeom prst="rect">
            <a:avLst/>
          </a:prstGeom>
          <a:noFill/>
        </p:spPr>
      </p:pic>
      <p:pic>
        <p:nvPicPr>
          <p:cNvPr id="97284" name="Picture 4" descr="http://www.malecontraceptives.org/methods/images/vas_urethra.gif"/>
          <p:cNvPicPr>
            <a:picLocks noChangeAspect="1" noChangeArrowheads="1"/>
          </p:cNvPicPr>
          <p:nvPr/>
        </p:nvPicPr>
        <p:blipFill>
          <a:blip r:embed="rId3"/>
          <a:srcRect/>
          <a:stretch>
            <a:fillRect/>
          </a:stretch>
        </p:blipFill>
        <p:spPr bwMode="auto">
          <a:xfrm>
            <a:off x="5072066" y="0"/>
            <a:ext cx="4071934" cy="6286502"/>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51</a:t>
            </a:fld>
            <a:endParaRPr lang="ar-SY"/>
          </a:p>
        </p:txBody>
      </p:sp>
      <p:pic>
        <p:nvPicPr>
          <p:cNvPr id="98306" name="Picture 2" descr="http://www.ivy-rose.co.uk/Topics/Urinary/Bladder_Urethra_Female_cIvyRose.jpg"/>
          <p:cNvPicPr>
            <a:picLocks noChangeAspect="1" noChangeArrowheads="1"/>
          </p:cNvPicPr>
          <p:nvPr/>
        </p:nvPicPr>
        <p:blipFill>
          <a:blip r:embed="rId2"/>
          <a:srcRect/>
          <a:stretch>
            <a:fillRect/>
          </a:stretch>
        </p:blipFill>
        <p:spPr bwMode="auto">
          <a:xfrm>
            <a:off x="1" y="0"/>
            <a:ext cx="5286380" cy="6143624"/>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52</a:t>
            </a:fld>
            <a:endParaRPr lang="ar-SY"/>
          </a:p>
        </p:txBody>
      </p:sp>
      <p:pic>
        <p:nvPicPr>
          <p:cNvPr id="99330" name="Picture 2" descr="http://www.obgyn.net/urogyn/articles/ntu-fig4abcd.jpg"/>
          <p:cNvPicPr>
            <a:picLocks noChangeAspect="1" noChangeArrowheads="1"/>
          </p:cNvPicPr>
          <p:nvPr/>
        </p:nvPicPr>
        <p:blipFill>
          <a:blip r:embed="rId2"/>
          <a:srcRect/>
          <a:stretch>
            <a:fillRect/>
          </a:stretch>
        </p:blipFill>
        <p:spPr bwMode="auto">
          <a:xfrm>
            <a:off x="285720" y="0"/>
            <a:ext cx="7929618" cy="6357958"/>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p:txBody>
          <a:bodyPr>
            <a:normAutofit fontScale="85000" lnSpcReduction="10000"/>
          </a:bodyPr>
          <a:lstStyle/>
          <a:p>
            <a:pPr marL="0" indent="0">
              <a:buFont typeface="Wingdings" pitchFamily="2" charset="2"/>
              <a:buChar char="§"/>
            </a:pPr>
            <a:r>
              <a:rPr lang="ar-SY" dirty="0" smtClean="0"/>
              <a:t> الصفاق:</a:t>
            </a:r>
          </a:p>
          <a:p>
            <a:pPr marL="0" indent="0">
              <a:buNone/>
            </a:pPr>
            <a:r>
              <a:rPr lang="ar-SY" dirty="0" smtClean="0"/>
              <a:t>يمكن فهم الصفاق بشكل أف بتتبع مسيره حول الحوض في مستوى سهمي.</a:t>
            </a:r>
          </a:p>
          <a:p>
            <a:pPr marL="0" indent="0">
              <a:buNone/>
            </a:pPr>
            <a:r>
              <a:rPr lang="ar-SY" dirty="0" smtClean="0"/>
              <a:t>يسير الصفاق الأسفل من جدار البطن الأمامي على السطح العلوي للمثانة البولية ثم يتجه الى الأسفل على السطح الخلفي لها ولمسافة قصيرة حتى يصل الى النهايتين العلويتين للحويصلين المنويين وهنا ينحدر الى الخلف ليصل الى الوجه </a:t>
            </a:r>
            <a:r>
              <a:rPr lang="ar-SY" dirty="0" err="1" smtClean="0"/>
              <a:t>الامامي</a:t>
            </a:r>
            <a:r>
              <a:rPr lang="ar-SY" dirty="0" smtClean="0"/>
              <a:t> للمستقيم مشكلا الجيب  المستقيمي المثاني الضحل. يسير الصفاق بعد ذلك نحو الأعلى على مقدمة الثلث المتوسط للمستقيم وعلى السطحين الجانبيين للثلث العلوي للمستقيم ثم يصبح متماديا مع الصفاق الجداري على جدار البطن الخلفي وبذلك نرى ان اخفض جزء من الجوف الصفاقي البطني – الحوضي عندما يكون المريض بوضعية انتصاب هو الجيب المستقيمي الثاني.</a:t>
            </a:r>
          </a:p>
          <a:p>
            <a:pPr marL="0" indent="0">
              <a:buNone/>
            </a:pPr>
            <a:r>
              <a:rPr lang="ar-SY" dirty="0" smtClean="0"/>
              <a:t>يسير الصفاق المغطي للسطح العلوي للمثانة نحو الوحشي الى جدار الحوض الجانبية </a:t>
            </a:r>
            <a:r>
              <a:rPr lang="ar-SY" dirty="0" err="1" smtClean="0"/>
              <a:t>الا</a:t>
            </a:r>
            <a:r>
              <a:rPr lang="ar-SY" dirty="0" smtClean="0"/>
              <a:t> انه لا يغطي السطحين الجانبيين للمثانة ومن الهام أن نتذكر بأنه عندما تمتلئ المثانة يرتفع جدارها نحو الأعلى ضمن البطن ويتجرد الصفاق عن جدار البطن الأمامي وبذلك تصبح المثانة على تماس مباشر مع البطن.</a:t>
            </a:r>
          </a:p>
        </p:txBody>
      </p:sp>
      <p:sp>
        <p:nvSpPr>
          <p:cNvPr id="3" name="عنصر نائب للتاريخ 2"/>
          <p:cNvSpPr>
            <a:spLocks noGrp="1"/>
          </p:cNvSpPr>
          <p:nvPr>
            <p:ph type="dt" sz="half" idx="10"/>
          </p:nvPr>
        </p:nvSpPr>
        <p:spPr/>
        <p:txBody>
          <a:bodyPr/>
          <a:lstStyle/>
          <a:p>
            <a:fld id="{99CB1643-E726-4761-BB10-88FD85E778E9}"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53</a:t>
            </a:fld>
            <a:endParaRPr lang="ar-SY"/>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p:txBody>
          <a:bodyPr>
            <a:normAutofit fontScale="92500" lnSpcReduction="10000"/>
          </a:bodyPr>
          <a:lstStyle/>
          <a:p>
            <a:pPr>
              <a:buFont typeface="Wingdings" pitchFamily="2" charset="2"/>
              <a:buChar char="v"/>
            </a:pPr>
            <a:r>
              <a:rPr lang="ar-SY" dirty="0" smtClean="0"/>
              <a:t> الأعضاء التناسلية الأنثوية:</a:t>
            </a:r>
          </a:p>
          <a:p>
            <a:pPr marL="0" indent="0">
              <a:buFont typeface="Wingdings" pitchFamily="2" charset="2"/>
              <a:buChar char="§"/>
            </a:pPr>
            <a:r>
              <a:rPr lang="ar-SY" dirty="0" smtClean="0"/>
              <a:t>المبيض:</a:t>
            </a:r>
          </a:p>
          <a:p>
            <a:pPr marL="357188" indent="-357188">
              <a:buFont typeface="+mj-lt"/>
              <a:buAutoNum type="romanUcPeriod"/>
            </a:pPr>
            <a:r>
              <a:rPr lang="ar-SY" dirty="0" smtClean="0"/>
              <a:t>التوضع والوصف:</a:t>
            </a:r>
          </a:p>
          <a:p>
            <a:pPr marL="0" indent="0">
              <a:buNone/>
            </a:pPr>
            <a:r>
              <a:rPr lang="ar-SY" dirty="0" smtClean="0"/>
              <a:t>كل مبيض له شكل بيضوي  وهو يرتكز على مؤخرة الرباط العريض بواسطة مسراق المبيض. يسمى ذلك الجزء العريض الممتد بين منطقة ارتكاز مسراق المبيض وجدار الحوض الجانبي بالرباط المعلق للمبيض اما الرباط المدور للمبيض فهو يمثل بقايا الجزء العلوي للرسن وهو يصل الحافة الجانبية للرحم بالمبيض. يتوضع المبيض عادة على جدار الحوض الجانبي في انخفاض يدعى الحفرة المبيضية يحد هذه الحفرة من الأعلى الأوعية الحرقفية الظاهرة ومن الخلف  الأوعية الحرقفية الباطنة. ان موقع المبيض متغير بشدة إلا انه يتدلى نحو الأسفل في الجيب المستقيمي الرحمي(جيب دوغلاس) </a:t>
            </a:r>
          </a:p>
          <a:p>
            <a:pPr marL="571500" indent="-571500">
              <a:buNone/>
            </a:pPr>
            <a:r>
              <a:rPr lang="ar-SY" dirty="0" smtClean="0"/>
              <a:t> </a:t>
            </a:r>
          </a:p>
        </p:txBody>
      </p:sp>
      <p:sp>
        <p:nvSpPr>
          <p:cNvPr id="3" name="عنصر نائب للتاريخ 2"/>
          <p:cNvSpPr>
            <a:spLocks noGrp="1"/>
          </p:cNvSpPr>
          <p:nvPr>
            <p:ph type="dt" sz="half" idx="10"/>
          </p:nvPr>
        </p:nvSpPr>
        <p:spPr/>
        <p:txBody>
          <a:bodyPr/>
          <a:lstStyle/>
          <a:p>
            <a:fld id="{7E237031-6912-4DFF-9A05-BE64D1A33B9B}"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54</a:t>
            </a:fld>
            <a:endParaRPr lang="ar-SY"/>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55</a:t>
            </a:fld>
            <a:endParaRPr lang="ar-SY"/>
          </a:p>
        </p:txBody>
      </p:sp>
      <p:pic>
        <p:nvPicPr>
          <p:cNvPr id="100354" name="Picture 2" descr="http://www.med.mun.ca/anatomyts/repro/ovary.gif"/>
          <p:cNvPicPr>
            <a:picLocks noChangeAspect="1" noChangeArrowheads="1"/>
          </p:cNvPicPr>
          <p:nvPr/>
        </p:nvPicPr>
        <p:blipFill>
          <a:blip r:embed="rId2"/>
          <a:srcRect/>
          <a:stretch>
            <a:fillRect/>
          </a:stretch>
        </p:blipFill>
        <p:spPr bwMode="auto">
          <a:xfrm>
            <a:off x="214282" y="0"/>
            <a:ext cx="4214842" cy="6119801"/>
          </a:xfrm>
          <a:prstGeom prst="rect">
            <a:avLst/>
          </a:prstGeom>
          <a:noFill/>
        </p:spPr>
      </p:pic>
      <p:pic>
        <p:nvPicPr>
          <p:cNvPr id="100356" name="Picture 4" descr="http://www.dobson-th.org/Burned_ovary.jpg"/>
          <p:cNvPicPr>
            <a:picLocks noChangeAspect="1" noChangeArrowheads="1"/>
          </p:cNvPicPr>
          <p:nvPr/>
        </p:nvPicPr>
        <p:blipFill>
          <a:blip r:embed="rId3"/>
          <a:srcRect/>
          <a:stretch>
            <a:fillRect/>
          </a:stretch>
        </p:blipFill>
        <p:spPr bwMode="auto">
          <a:xfrm>
            <a:off x="4857749" y="0"/>
            <a:ext cx="4286251" cy="6157909"/>
          </a:xfrm>
          <a:prstGeom prst="rect">
            <a:avLst/>
          </a:prstGeo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56</a:t>
            </a:fld>
            <a:endParaRPr lang="ar-SY"/>
          </a:p>
        </p:txBody>
      </p:sp>
      <p:pic>
        <p:nvPicPr>
          <p:cNvPr id="101378" name="Picture 2" descr="http://www.cancervic.org.au/images/CISS/cancer-types/female_repro_ovary.gif"/>
          <p:cNvPicPr>
            <a:picLocks noChangeAspect="1" noChangeArrowheads="1"/>
          </p:cNvPicPr>
          <p:nvPr/>
        </p:nvPicPr>
        <p:blipFill>
          <a:blip r:embed="rId2"/>
          <a:srcRect/>
          <a:stretch>
            <a:fillRect/>
          </a:stretch>
        </p:blipFill>
        <p:spPr bwMode="auto">
          <a:xfrm>
            <a:off x="0" y="0"/>
            <a:ext cx="5000628" cy="6415070"/>
          </a:xfrm>
          <a:prstGeom prst="rect">
            <a:avLst/>
          </a:prstGeom>
          <a:noFill/>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57</a:t>
            </a:fld>
            <a:endParaRPr lang="ar-SY"/>
          </a:p>
        </p:txBody>
      </p:sp>
      <p:pic>
        <p:nvPicPr>
          <p:cNvPr id="102402" name="Picture 2" descr="http://media-2.web.britannica.com/eb-media/98/26998-004-554F159B.jpg"/>
          <p:cNvPicPr>
            <a:picLocks noChangeAspect="1" noChangeArrowheads="1"/>
          </p:cNvPicPr>
          <p:nvPr/>
        </p:nvPicPr>
        <p:blipFill>
          <a:blip r:embed="rId2"/>
          <a:srcRect/>
          <a:stretch>
            <a:fillRect/>
          </a:stretch>
        </p:blipFill>
        <p:spPr bwMode="auto">
          <a:xfrm>
            <a:off x="0" y="357166"/>
            <a:ext cx="8786842" cy="5881702"/>
          </a:xfrm>
          <a:prstGeom prst="rect">
            <a:avLst/>
          </a:prstGeom>
          <a:no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p:txBody>
          <a:bodyPr>
            <a:normAutofit fontScale="92500" lnSpcReduction="10000"/>
          </a:bodyPr>
          <a:lstStyle/>
          <a:p>
            <a:pPr marL="0" indent="0">
              <a:buNone/>
            </a:pPr>
            <a:r>
              <a:rPr lang="ar-SY" dirty="0" smtClean="0"/>
              <a:t>أثناء الحمل يدفع الرحم المتضخم المبيض نحو الأعلى الى داخل الجوف البطني. وبعد الولادة عندما لا يزال الرباط العريض رخوا المبيض موضعا متغيرا في الحوض. يحاط المبيضان بمحفظة ليفية رقيقة هي الغلالة البيضاء تغطي هذه المحفظة خارجيا بمنطقة معدلة من الصفاق تدعى الظهارة الانتاشية ان مصطلح الظهارة الانتاشية هو تسمية خاطئة لان هذه الطبقة لا تنتج البيوض وانم تتطور الخلية البيضية الأولية  قبل الولادة من الخلاية المنشة البدئية. قبل البلوغ يكون المبيض أملسا اما بعد البلوغ يصبح المبيض متندبا بشكل مترقي كلما تنكست الأجسام اللوتيئينية المتتابعة وبعد سن اليأس يصبح المبيض منكمشا وسطحه منقر بالندب.</a:t>
            </a:r>
          </a:p>
          <a:p>
            <a:pPr marL="357188" indent="-357188">
              <a:buFont typeface="+mj-lt"/>
              <a:buAutoNum type="romanUcPeriod" startAt="2"/>
            </a:pPr>
            <a:r>
              <a:rPr lang="ar-SY" dirty="0" smtClean="0"/>
              <a:t>الوظيفة:</a:t>
            </a:r>
          </a:p>
          <a:p>
            <a:pPr marL="0" indent="0">
              <a:buNone/>
            </a:pPr>
            <a:r>
              <a:rPr lang="ar-SY" dirty="0" smtClean="0"/>
              <a:t>المبيضان هما العضوان المسؤولان عن إنتاج الخلايا المنتشة الأنثوية (البيوض) والهرمونات الجنسية الأنثوية (الاستروجين والبروجسترون) عند الأنثى الناضجة جنسيا.</a:t>
            </a:r>
            <a:endParaRPr lang="ar-SY" dirty="0"/>
          </a:p>
        </p:txBody>
      </p:sp>
      <p:sp>
        <p:nvSpPr>
          <p:cNvPr id="3" name="عنصر نائب للتاريخ 2"/>
          <p:cNvSpPr>
            <a:spLocks noGrp="1"/>
          </p:cNvSpPr>
          <p:nvPr>
            <p:ph type="dt" sz="half" idx="10"/>
          </p:nvPr>
        </p:nvSpPr>
        <p:spPr/>
        <p:txBody>
          <a:bodyPr/>
          <a:lstStyle/>
          <a:p>
            <a:fld id="{421D9D8A-222B-4E31-B837-81FDA401841C}"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58</a:t>
            </a:fld>
            <a:endParaRPr lang="ar-SY"/>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a:xfrm>
            <a:off x="457200" y="1357298"/>
            <a:ext cx="8229600" cy="5000660"/>
          </a:xfrm>
        </p:spPr>
        <p:txBody>
          <a:bodyPr>
            <a:normAutofit fontScale="85000" lnSpcReduction="20000"/>
          </a:bodyPr>
          <a:lstStyle/>
          <a:p>
            <a:pPr marL="357188" indent="-357188">
              <a:buFont typeface="+mj-lt"/>
              <a:buAutoNum type="romanUcPeriod" startAt="3"/>
            </a:pPr>
            <a:r>
              <a:rPr lang="ar-SY" dirty="0" smtClean="0"/>
              <a:t>التروية الدموية:</a:t>
            </a:r>
          </a:p>
          <a:p>
            <a:pPr marL="357188" indent="-357188">
              <a:buFont typeface="+mj-lt"/>
              <a:buAutoNum type="alphaUcPeriod"/>
            </a:pPr>
            <a:r>
              <a:rPr lang="ar-SY" dirty="0" smtClean="0"/>
              <a:t>الشرايين:</a:t>
            </a:r>
          </a:p>
          <a:p>
            <a:pPr marL="571500" indent="-571500">
              <a:buNone/>
            </a:pPr>
            <a:r>
              <a:rPr lang="ar-SY" dirty="0" smtClean="0"/>
              <a:t>ينشأ الشريان المبيضي من الأبهر البطني عند مستوى الفقرة القطنية الأولى</a:t>
            </a:r>
          </a:p>
          <a:p>
            <a:pPr marL="357188" indent="-357188">
              <a:buFont typeface="+mj-lt"/>
              <a:buAutoNum type="alphaUcPeriod" startAt="2"/>
            </a:pPr>
            <a:r>
              <a:rPr lang="ar-SY" dirty="0" smtClean="0"/>
              <a:t>الأوردة:</a:t>
            </a:r>
          </a:p>
          <a:p>
            <a:pPr marL="0" indent="0">
              <a:buNone/>
            </a:pPr>
            <a:r>
              <a:rPr lang="ar-SY" dirty="0" smtClean="0"/>
              <a:t>يصب الوريد المبيضي في الوريد الأجوف السفلي في الجانب الأيمن وفي الوريد الكلوي الأيسر في الجانب الأيسر</a:t>
            </a:r>
          </a:p>
          <a:p>
            <a:pPr marL="357188" indent="-357188">
              <a:buFont typeface="+mj-lt"/>
              <a:buAutoNum type="romanUcPeriod" startAt="4"/>
            </a:pPr>
            <a:r>
              <a:rPr lang="ar-SY" dirty="0" smtClean="0"/>
              <a:t>التصريف اللمفي:</a:t>
            </a:r>
          </a:p>
          <a:p>
            <a:pPr marL="0" indent="0">
              <a:buNone/>
            </a:pPr>
            <a:r>
              <a:rPr lang="ar-SY" dirty="0" smtClean="0"/>
              <a:t>تتبع الأوعية اللمفية للمبيض الشريان المبيضي وتنزح الى العقد جانب الأبهر عند مستوى الفقرة القطنية الأولى.</a:t>
            </a:r>
          </a:p>
          <a:p>
            <a:pPr marL="357188" indent="-357188">
              <a:buFont typeface="+mj-lt"/>
              <a:buAutoNum type="romanUcPeriod" startAt="5"/>
            </a:pPr>
            <a:r>
              <a:rPr lang="ar-SY" dirty="0" smtClean="0"/>
              <a:t>التعصيب:</a:t>
            </a:r>
          </a:p>
          <a:p>
            <a:pPr marL="0" indent="0">
              <a:buNone/>
            </a:pPr>
            <a:r>
              <a:rPr lang="ar-SY" dirty="0" smtClean="0"/>
              <a:t>يشتق تعصيب المبيض من الضفيرة الأبهرية  وترافق الأعصاب الشريان المبيضي. تمر الأوعية الدموية والأوعية اللمفية وأعصاب المبيض فوق مدخل الحوض وتقاطع الأوعية الحرقفية الظاهرة وهي تصل المبيض بالمرور عبر النهاية الوحشية للرباط العريض أي الجزء المعروف بالرباط المعلق للمبيض تدخل الأوعية والأعصاب أخيرا سرة المبيض عن طريق مسراق المبيض.</a:t>
            </a:r>
          </a:p>
        </p:txBody>
      </p:sp>
      <p:sp>
        <p:nvSpPr>
          <p:cNvPr id="3" name="عنصر نائب للتاريخ 2"/>
          <p:cNvSpPr>
            <a:spLocks noGrp="1"/>
          </p:cNvSpPr>
          <p:nvPr>
            <p:ph type="dt" sz="half" idx="10"/>
          </p:nvPr>
        </p:nvSpPr>
        <p:spPr/>
        <p:txBody>
          <a:bodyPr/>
          <a:lstStyle/>
          <a:p>
            <a:fld id="{A668EEE4-4094-4ECB-A1AC-B71F0DEDEE92}"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59</a:t>
            </a:fld>
            <a:endParaRPr lang="ar-SY"/>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285860"/>
          </a:xfrm>
        </p:spPr>
        <p:txBody>
          <a:bodyPr/>
          <a:lstStyle/>
          <a:p>
            <a:pPr algn="ctr"/>
            <a:r>
              <a:rPr lang="ar-SY" dirty="0" smtClean="0"/>
              <a:t>السبيل البولي</a:t>
            </a:r>
            <a:endParaRPr lang="ar-SY" dirty="0"/>
          </a:p>
        </p:txBody>
      </p:sp>
      <p:sp>
        <p:nvSpPr>
          <p:cNvPr id="3" name="عنصر نائب للمحتوى 2"/>
          <p:cNvSpPr>
            <a:spLocks noGrp="1"/>
          </p:cNvSpPr>
          <p:nvPr>
            <p:ph idx="1"/>
          </p:nvPr>
        </p:nvSpPr>
        <p:spPr>
          <a:xfrm>
            <a:off x="457200" y="1600200"/>
            <a:ext cx="8229600" cy="4686320"/>
          </a:xfrm>
        </p:spPr>
        <p:txBody>
          <a:bodyPr>
            <a:normAutofit fontScale="70000" lnSpcReduction="20000"/>
          </a:bodyPr>
          <a:lstStyle/>
          <a:p>
            <a:pPr>
              <a:buNone/>
            </a:pPr>
            <a:r>
              <a:rPr lang="ar-SY" sz="3400" dirty="0" smtClean="0"/>
              <a:t>المجاورات الهامة,الكلية اليمنى:</a:t>
            </a:r>
          </a:p>
          <a:p>
            <a:r>
              <a:rPr lang="ar-SY" sz="3400" dirty="0" smtClean="0"/>
              <a:t>أماميا: الغدة الكظرية والكبد والجزء الثاني من العفج والثنية الكولونية اليمنى</a:t>
            </a:r>
          </a:p>
          <a:p>
            <a:r>
              <a:rPr lang="ar-SY" sz="3400" dirty="0" smtClean="0"/>
              <a:t>خلفيا: الحجاب الحاجز والردب الضلعي والضلع الحادي عشر والعضلات القطنية والمربعة القطنية والمستعرضة البطنية. وتسير الأعصاب التالية نحو الأسفل </a:t>
            </a:r>
            <a:r>
              <a:rPr lang="ar-SY" sz="3400" dirty="0"/>
              <a:t>و</a:t>
            </a:r>
            <a:r>
              <a:rPr lang="ar-SY" sz="3400" dirty="0" smtClean="0"/>
              <a:t>الوحشي: تحت الضلعي(</a:t>
            </a:r>
            <a:r>
              <a:rPr lang="en-US" sz="3400" dirty="0" smtClean="0"/>
              <a:t>T12</a:t>
            </a:r>
            <a:r>
              <a:rPr lang="ar-SY" sz="3400" dirty="0" smtClean="0"/>
              <a:t>) والحرقفي الخثلي والحرقفي الاربي (</a:t>
            </a:r>
            <a:r>
              <a:rPr lang="en-US" sz="3400" dirty="0" smtClean="0"/>
              <a:t>L1</a:t>
            </a:r>
            <a:r>
              <a:rPr lang="ar-SY" sz="3400" dirty="0" smtClean="0"/>
              <a:t>)</a:t>
            </a:r>
          </a:p>
          <a:p>
            <a:pPr>
              <a:buNone/>
            </a:pPr>
            <a:r>
              <a:rPr lang="ar-SY" sz="3400" dirty="0" smtClean="0"/>
              <a:t>المجاورات الهامة, الكلية اليسرى:</a:t>
            </a:r>
          </a:p>
          <a:p>
            <a:r>
              <a:rPr lang="ar-SY" sz="3400" dirty="0" smtClean="0"/>
              <a:t>في </a:t>
            </a:r>
            <a:r>
              <a:rPr lang="ar-SY" sz="3400" dirty="0" err="1" smtClean="0"/>
              <a:t>الامام</a:t>
            </a:r>
            <a:r>
              <a:rPr lang="ar-SY" sz="3400" dirty="0" smtClean="0"/>
              <a:t> : الغدة الكظرية والطحال والمعدة والمعثكلة والثنية الكولونية اليسرى وعرى الصائم</a:t>
            </a:r>
          </a:p>
          <a:p>
            <a:r>
              <a:rPr lang="ar-SY" sz="3400" dirty="0" smtClean="0"/>
              <a:t>في الخلف : الحجاب الحاجز والردب الحجابي الضلعي للجنبة والضلعين الحادي عشر والثاني عشر(لأن الكلية اليسرى اعلى) والعضلات القطنية والمربعة القطنية والمستعرضة البطنية كما تسير الأعصاب التالية: تحت الضلعي(</a:t>
            </a:r>
            <a:r>
              <a:rPr lang="en-US" sz="3400" dirty="0" smtClean="0"/>
              <a:t>T12</a:t>
            </a:r>
            <a:r>
              <a:rPr lang="ar-SY" sz="3400" dirty="0" smtClean="0"/>
              <a:t>) والحرقفي الخثلي والحرقفي الاربي (</a:t>
            </a:r>
            <a:r>
              <a:rPr lang="en-US" sz="3400" dirty="0" smtClean="0"/>
              <a:t>L1</a:t>
            </a:r>
            <a:r>
              <a:rPr lang="ar-SY" sz="3400" dirty="0" smtClean="0"/>
              <a:t>) نحو الأسفل والوحشي.</a:t>
            </a:r>
          </a:p>
          <a:p>
            <a:pPr>
              <a:buNone/>
            </a:pPr>
            <a:r>
              <a:rPr lang="ar-SY" sz="3400" dirty="0"/>
              <a:t> </a:t>
            </a:r>
            <a:r>
              <a:rPr lang="ar-SY" sz="3400" dirty="0" smtClean="0"/>
              <a:t>   لاحظ ان العديد من البنى تتوضع على تماس مباشر مع الكليتين بينما تنفصل التراكيب الأخرى عنها بطبقات حشوية من الصفاق</a:t>
            </a:r>
          </a:p>
          <a:p>
            <a:endParaRPr lang="ar-SY" dirty="0" smtClean="0"/>
          </a:p>
          <a:p>
            <a:pPr>
              <a:buNone/>
            </a:pPr>
            <a:endParaRPr lang="ar-SY" dirty="0"/>
          </a:p>
        </p:txBody>
      </p:sp>
      <p:sp>
        <p:nvSpPr>
          <p:cNvPr id="4" name="عنصر نائب للتاريخ 3"/>
          <p:cNvSpPr>
            <a:spLocks noGrp="1"/>
          </p:cNvSpPr>
          <p:nvPr>
            <p:ph type="dt" sz="half" idx="10"/>
          </p:nvPr>
        </p:nvSpPr>
        <p:spPr/>
        <p:txBody>
          <a:bodyPr/>
          <a:lstStyle/>
          <a:p>
            <a:fld id="{E698920C-F267-4104-A88C-47187F492A98}" type="datetime10">
              <a:rPr lang="ar-SY" smtClean="0"/>
              <a:pPr/>
              <a:t>السبت، 27 حزيران، 2009</a:t>
            </a:fld>
            <a:endParaRPr lang="ar-SY" dirty="0"/>
          </a:p>
        </p:txBody>
      </p:sp>
      <p:sp>
        <p:nvSpPr>
          <p:cNvPr id="6" name="عنصر نائب للتذييل 5"/>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5" name="عنصر نائب لرقم الشريحة 4"/>
          <p:cNvSpPr>
            <a:spLocks noGrp="1"/>
          </p:cNvSpPr>
          <p:nvPr>
            <p:ph type="sldNum" sz="quarter" idx="12"/>
          </p:nvPr>
        </p:nvSpPr>
        <p:spPr/>
        <p:txBody>
          <a:bodyPr/>
          <a:lstStyle/>
          <a:p>
            <a:fld id="{52145653-C800-409F-B8EC-44B454334ED8}" type="slidenum">
              <a:rPr lang="ar-SY" smtClean="0"/>
              <a:pPr/>
              <a:t>6</a:t>
            </a:fld>
            <a:endParaRPr lang="ar-SY"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a:xfrm>
            <a:off x="457200" y="1357298"/>
            <a:ext cx="8229600" cy="4857784"/>
          </a:xfrm>
        </p:spPr>
        <p:txBody>
          <a:bodyPr>
            <a:normAutofit fontScale="92500" lnSpcReduction="10000"/>
          </a:bodyPr>
          <a:lstStyle/>
          <a:p>
            <a:pPr>
              <a:buFont typeface="Wingdings" pitchFamily="2" charset="2"/>
              <a:buChar char="§"/>
            </a:pPr>
            <a:r>
              <a:rPr lang="ar-SY" dirty="0" smtClean="0"/>
              <a:t>الأنبوب الرحمي:</a:t>
            </a:r>
          </a:p>
          <a:p>
            <a:pPr marL="357188" indent="-357188">
              <a:buFont typeface="+mj-lt"/>
              <a:buAutoNum type="romanUcPeriod"/>
            </a:pPr>
            <a:r>
              <a:rPr lang="ar-SY" dirty="0" smtClean="0"/>
              <a:t>التوضع والوصف:</a:t>
            </a:r>
          </a:p>
          <a:p>
            <a:pPr marL="0" indent="0">
              <a:buNone/>
            </a:pPr>
            <a:r>
              <a:rPr lang="ar-SY" dirty="0" smtClean="0"/>
              <a:t>يوجد أنبوبان رحميان يبلغ طول الواحد منهما حولي 4 انش (10سم) ويتوضعان في الحافة العلوية للرباط العريض يصل كل أنبوب رحمي الجوف الصفاقي في ناحية المبيض مع جوف الرحم.</a:t>
            </a:r>
          </a:p>
          <a:p>
            <a:pPr marL="571500" indent="-571500">
              <a:buNone/>
            </a:pPr>
            <a:r>
              <a:rPr lang="ar-SY" dirty="0" smtClean="0"/>
              <a:t>يقسم الأنبوب الرحمي الى أربعة أقسام:</a:t>
            </a:r>
          </a:p>
          <a:p>
            <a:pPr marL="0" indent="0">
              <a:buFont typeface="+mj-lt"/>
              <a:buAutoNum type="arabicPeriod"/>
            </a:pPr>
            <a:r>
              <a:rPr lang="ar-SY" dirty="0" smtClean="0"/>
              <a:t> القمع: هو النهاية الوحشية ذات الشكل القمعي للأنبوب والتي تبرز الى ما وراء الرباط العريض وهو يتوضع فوق المبيض تمتلك الحافة الحرة للقمع العديد من النواتئ شبيهة  بالأصابع تعرف باسم هُدب أو خمل  البوق والتي تتثنى فوق المبيض</a:t>
            </a:r>
          </a:p>
          <a:p>
            <a:pPr marL="0" indent="0">
              <a:buFont typeface="+mj-lt"/>
              <a:buAutoNum type="arabicPeriod"/>
            </a:pPr>
            <a:r>
              <a:rPr lang="ar-SY" dirty="0" smtClean="0"/>
              <a:t> الأنبورة: وهي الجزء الأعرض من الأنبوب</a:t>
            </a:r>
          </a:p>
          <a:p>
            <a:pPr marL="0" indent="0">
              <a:buFont typeface="+mj-lt"/>
              <a:buAutoNum type="arabicPeriod"/>
            </a:pPr>
            <a:r>
              <a:rPr lang="ar-SY" dirty="0" smtClean="0"/>
              <a:t> البرزخ: هو الجزء الأضيق من الأنبوب ويتوضع وحشي الرحم مباشرة</a:t>
            </a:r>
          </a:p>
          <a:p>
            <a:pPr marL="0" indent="0">
              <a:buFont typeface="+mj-lt"/>
              <a:buAutoNum type="arabicPeriod"/>
            </a:pPr>
            <a:r>
              <a:rPr lang="ar-SY" dirty="0" smtClean="0"/>
              <a:t> الجزء داخل الجدار: وهو القطعة التي تخترق جدار  الرحم</a:t>
            </a:r>
          </a:p>
          <a:p>
            <a:pPr>
              <a:buNone/>
            </a:pPr>
            <a:endParaRPr lang="ar-SY" dirty="0" smtClean="0"/>
          </a:p>
          <a:p>
            <a:pPr>
              <a:buNone/>
            </a:pPr>
            <a:endParaRPr lang="ar-SY" dirty="0"/>
          </a:p>
        </p:txBody>
      </p:sp>
      <p:sp>
        <p:nvSpPr>
          <p:cNvPr id="3" name="عنصر نائب للتاريخ 2"/>
          <p:cNvSpPr>
            <a:spLocks noGrp="1"/>
          </p:cNvSpPr>
          <p:nvPr>
            <p:ph type="dt" sz="half" idx="10"/>
          </p:nvPr>
        </p:nvSpPr>
        <p:spPr/>
        <p:txBody>
          <a:bodyPr/>
          <a:lstStyle/>
          <a:p>
            <a:fld id="{AD95D220-6111-4D09-B3D9-BA6A2DDFC6C5}"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60</a:t>
            </a:fld>
            <a:endParaRPr lang="ar-SY"/>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a:xfrm>
            <a:off x="457200" y="1357298"/>
            <a:ext cx="8229600" cy="5214974"/>
          </a:xfrm>
        </p:spPr>
        <p:txBody>
          <a:bodyPr>
            <a:normAutofit fontScale="92500" lnSpcReduction="20000"/>
          </a:bodyPr>
          <a:lstStyle/>
          <a:p>
            <a:pPr marL="357188" indent="-357188">
              <a:buFont typeface="+mj-lt"/>
              <a:buAutoNum type="romanUcPeriod" startAt="2"/>
            </a:pPr>
            <a:r>
              <a:rPr lang="ar-SY" dirty="0" smtClean="0"/>
              <a:t>الوظيفة:</a:t>
            </a:r>
          </a:p>
          <a:p>
            <a:pPr marL="0" indent="0">
              <a:buNone/>
            </a:pPr>
            <a:r>
              <a:rPr lang="ar-SY" dirty="0" smtClean="0"/>
              <a:t>يستقبل الأنبوب الرحمي البيضة من المبيض ويؤمن المكان الذي يتم فيه إخصاب البيضة(الذي يتم عادة في الأنبورة) كما أنه يوفر التغذية للبيضة المخصبة وينقلها الى جوف الرحم. ويعمل الأنبوب الرحمي كقناة موصلة تجتازها النطف على طولها لتصل الى البيضة</a:t>
            </a:r>
          </a:p>
          <a:p>
            <a:pPr marL="357188" indent="-357188">
              <a:buFont typeface="+mj-lt"/>
              <a:buAutoNum type="romanUcPeriod" startAt="3"/>
            </a:pPr>
            <a:r>
              <a:rPr lang="ar-SY" dirty="0" smtClean="0"/>
              <a:t>التروية الدموية:</a:t>
            </a:r>
          </a:p>
          <a:p>
            <a:pPr marL="357188" indent="-357188">
              <a:buFont typeface="+mj-lt"/>
              <a:buAutoNum type="alphaUcPeriod"/>
            </a:pPr>
            <a:r>
              <a:rPr lang="ar-SY" dirty="0" smtClean="0"/>
              <a:t>الشرايين:</a:t>
            </a:r>
          </a:p>
          <a:p>
            <a:pPr marL="0" indent="0">
              <a:buNone/>
            </a:pPr>
            <a:r>
              <a:rPr lang="ar-SY" dirty="0" smtClean="0"/>
              <a:t>الشريان الرحمي من الشريان الحرقفي الباطن والشريان المبيضي من الأبهر البطني</a:t>
            </a:r>
          </a:p>
          <a:p>
            <a:pPr marL="357188" indent="-357188">
              <a:buFont typeface="+mj-lt"/>
              <a:buAutoNum type="alphaUcPeriod" startAt="2"/>
            </a:pPr>
            <a:r>
              <a:rPr lang="ar-SY" dirty="0" smtClean="0"/>
              <a:t>الأوردة:</a:t>
            </a:r>
          </a:p>
          <a:p>
            <a:pPr marL="571500" indent="-571500">
              <a:buNone/>
            </a:pPr>
            <a:r>
              <a:rPr lang="ar-SY" dirty="0" smtClean="0"/>
              <a:t>توافق الاوردة الشرايين.</a:t>
            </a:r>
          </a:p>
          <a:p>
            <a:pPr marL="357188" indent="-357188">
              <a:buFont typeface="+mj-lt"/>
              <a:buAutoNum type="romanUcPeriod" startAt="4"/>
            </a:pPr>
            <a:r>
              <a:rPr lang="ar-SY" dirty="0" smtClean="0"/>
              <a:t>التصريف اللمفي:</a:t>
            </a:r>
          </a:p>
          <a:p>
            <a:pPr marL="0" indent="0">
              <a:buNone/>
            </a:pPr>
            <a:r>
              <a:rPr lang="ar-SY" dirty="0" smtClean="0"/>
              <a:t>تتبع الأوعية اللمفية الشرايين الموفقة وتنزح الى العقد الحرقفية الباطنة والعقد جانبا الأبهر.</a:t>
            </a:r>
          </a:p>
          <a:p>
            <a:pPr marL="571500" indent="-571500">
              <a:buFont typeface="+mj-lt"/>
              <a:buAutoNum type="romanUcPeriod" startAt="5"/>
            </a:pPr>
            <a:r>
              <a:rPr lang="ar-SY" dirty="0" smtClean="0"/>
              <a:t>التعصيب:</a:t>
            </a:r>
          </a:p>
          <a:p>
            <a:pPr marL="571500" indent="-571500">
              <a:buNone/>
            </a:pPr>
            <a:r>
              <a:rPr lang="ar-SY" dirty="0" smtClean="0"/>
              <a:t>الأعصاب الودية واللاودية من الضفائر الخثلية  السفلية</a:t>
            </a:r>
          </a:p>
          <a:p>
            <a:pPr marL="571500" indent="-571500">
              <a:buNone/>
            </a:pPr>
            <a:endParaRPr lang="ar-SY" dirty="0" smtClean="0"/>
          </a:p>
          <a:p>
            <a:pPr marL="571500" indent="-571500">
              <a:buFont typeface="+mj-lt"/>
              <a:buAutoNum type="alphaUcPeriod"/>
            </a:pPr>
            <a:endParaRPr lang="ar-SY" dirty="0" smtClean="0"/>
          </a:p>
        </p:txBody>
      </p:sp>
      <p:sp>
        <p:nvSpPr>
          <p:cNvPr id="3" name="عنصر نائب للتاريخ 2"/>
          <p:cNvSpPr>
            <a:spLocks noGrp="1"/>
          </p:cNvSpPr>
          <p:nvPr>
            <p:ph type="dt" sz="half" idx="10"/>
          </p:nvPr>
        </p:nvSpPr>
        <p:spPr/>
        <p:txBody>
          <a:bodyPr/>
          <a:lstStyle/>
          <a:p>
            <a:fld id="{40BD1BD1-1342-4362-96C9-9DEAA1936EA6}"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61</a:t>
            </a:fld>
            <a:endParaRPr lang="ar-SY"/>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a:xfrm>
            <a:off x="457200" y="1357298"/>
            <a:ext cx="8229600" cy="5000660"/>
          </a:xfrm>
        </p:spPr>
        <p:txBody>
          <a:bodyPr>
            <a:normAutofit fontScale="92500" lnSpcReduction="20000"/>
          </a:bodyPr>
          <a:lstStyle/>
          <a:p>
            <a:pPr>
              <a:buFont typeface="Wingdings" pitchFamily="2" charset="2"/>
              <a:buChar char="§"/>
            </a:pPr>
            <a:r>
              <a:rPr lang="ar-SY" dirty="0" smtClean="0"/>
              <a:t>الرحم:</a:t>
            </a:r>
          </a:p>
          <a:p>
            <a:pPr marL="357188" indent="-357188">
              <a:buFont typeface="+mj-lt"/>
              <a:buAutoNum type="romanUcPeriod"/>
            </a:pPr>
            <a:r>
              <a:rPr lang="ar-SY" dirty="0" smtClean="0"/>
              <a:t>التوضع والوصف:</a:t>
            </a:r>
          </a:p>
          <a:p>
            <a:pPr marL="0" indent="0">
              <a:buNone/>
            </a:pPr>
            <a:r>
              <a:rPr lang="ar-SY" dirty="0" smtClean="0"/>
              <a:t>هو عضو أجوف يشبه الإجاصة ذو جدر عضلية ثخينة يقيس الرحم عند الفتاة البالغة الخروس 3 انش(8سم) و2 انش(5سم)عرضا و1 انش(2,5سم) ثخانة يقسم الرحم الى قعر وجسم وعنق.</a:t>
            </a:r>
          </a:p>
          <a:p>
            <a:pPr marL="571500" indent="-571500">
              <a:buNone/>
            </a:pPr>
            <a:r>
              <a:rPr lang="ar-SY" dirty="0" smtClean="0"/>
              <a:t>القعر  وهو الجزء من الرحم الذي يتوضع فوق مدخل أنبوبي الرحم</a:t>
            </a:r>
          </a:p>
          <a:p>
            <a:pPr marL="0" indent="0">
              <a:buNone/>
            </a:pPr>
            <a:r>
              <a:rPr lang="ar-SY" dirty="0" smtClean="0"/>
              <a:t>الجسم وهو الجزء من الرحم الذي يتوضع الى الأسفل من مدخل أنبوبي الرحم وهو يضيق باتجاه الأسفل حيث يصبح متماديا مع العنق. يثقب العنق الجدار الأمامي للمهبل وهو ينقسم الى الجزء فوق المهبلي والجزء المهبلي لعنق الرحم.</a:t>
            </a:r>
          </a:p>
          <a:p>
            <a:pPr marL="0" indent="0">
              <a:buNone/>
            </a:pPr>
            <a:r>
              <a:rPr lang="ar-SY" dirty="0" smtClean="0"/>
              <a:t>اما جوف جسم الرحم فهو مثلثي الشكل على المقطع الإكليلي إلا انه مجرد فلح على المقطع السهمي بينما جوف عنق الرحم أو القناة العنقية فهو يتصل مع جوف الجسم من خلال الفوهة الباطنة, ومع جوف المهبل من خلال الفوهة الظاهرة. قبل  ولادة الطفل تكون الفوهة الظاهرة الدائرية, اما عند المرأة الولود فيكون فيكون الجزء المهبلي أكبر وتصبح الفوهة الظاهرة على شكل فتحة مستعرضة وبذلك يكون لها شفة أمامية وشفة خلفية</a:t>
            </a:r>
          </a:p>
        </p:txBody>
      </p:sp>
      <p:sp>
        <p:nvSpPr>
          <p:cNvPr id="3" name="عنصر نائب للتاريخ 2"/>
          <p:cNvSpPr>
            <a:spLocks noGrp="1"/>
          </p:cNvSpPr>
          <p:nvPr>
            <p:ph type="dt" sz="half" idx="10"/>
          </p:nvPr>
        </p:nvSpPr>
        <p:spPr/>
        <p:txBody>
          <a:bodyPr/>
          <a:lstStyle/>
          <a:p>
            <a:fld id="{FC82C6DB-5F82-4E2E-B9A0-A053B5FF17B9}"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62</a:t>
            </a:fld>
            <a:endParaRPr lang="ar-SY"/>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p:txBody>
          <a:bodyPr>
            <a:normAutofit lnSpcReduction="10000"/>
          </a:bodyPr>
          <a:lstStyle/>
          <a:p>
            <a:pPr>
              <a:buNone/>
            </a:pPr>
            <a:r>
              <a:rPr lang="ar-SY" dirty="0" smtClean="0"/>
              <a:t>المجاورات:</a:t>
            </a:r>
          </a:p>
          <a:p>
            <a:r>
              <a:rPr lang="ar-SY" dirty="0" smtClean="0"/>
              <a:t>في الأمام: يجاور جسم الرحم في الأمام الجيب الرحمي المثاني والسطح العلوي للمثانة ويجاور الجزء فوق المهبلي للعنق السطح العلوي للمثانة. اما الجزء المهبلي لعنق الرحم فهو يجاور القبو الأمامي للمهبل</a:t>
            </a:r>
          </a:p>
          <a:p>
            <a:r>
              <a:rPr lang="ar-SY" dirty="0" smtClean="0"/>
              <a:t>في الخلف: يجاور جسم الرحم في الخلف الجيب المستقيمي الرحمي (جيب دوغلاس) مع عرى اللفائفي او الكولون السيني الموجودة ضمنه.</a:t>
            </a:r>
          </a:p>
          <a:p>
            <a:r>
              <a:rPr lang="ar-SY" dirty="0" smtClean="0"/>
              <a:t>في الجانبين: يجاور جسم الرحم في الجانبين الرباط العريض والشريان والوريد الرحميين ويجاور الجزء فوق المهبلي لعنق الرحم الحالب عند مروره نحو الأمام ليدخل المثانة بينما يجاور الجزء المهبلي للعنق القبو الجانبي للرحم ويرتكز الرباط المدور  للمبيض والرباط المدور للرحم على جدار الرحم الى الأسفل تماما من هذا المستوى </a:t>
            </a:r>
            <a:endParaRPr lang="ar-SY" dirty="0"/>
          </a:p>
        </p:txBody>
      </p:sp>
      <p:sp>
        <p:nvSpPr>
          <p:cNvPr id="3" name="عنصر نائب للتاريخ 2"/>
          <p:cNvSpPr>
            <a:spLocks noGrp="1"/>
          </p:cNvSpPr>
          <p:nvPr>
            <p:ph type="dt" sz="half" idx="10"/>
          </p:nvPr>
        </p:nvSpPr>
        <p:spPr/>
        <p:txBody>
          <a:bodyPr/>
          <a:lstStyle/>
          <a:p>
            <a:fld id="{668563DB-1D74-4708-9E8B-2DC089F08577}"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63</a:t>
            </a:fld>
            <a:endParaRPr lang="ar-SY"/>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p:txBody>
          <a:bodyPr>
            <a:normAutofit fontScale="85000" lnSpcReduction="10000"/>
          </a:bodyPr>
          <a:lstStyle/>
          <a:p>
            <a:pPr marL="357188" indent="-357188">
              <a:buFont typeface="+mj-lt"/>
              <a:buAutoNum type="romanUcPeriod" startAt="2"/>
            </a:pPr>
            <a:r>
              <a:rPr lang="ar-SY" dirty="0" smtClean="0"/>
              <a:t>الوظيفة:</a:t>
            </a:r>
          </a:p>
          <a:p>
            <a:pPr marL="0" indent="0">
              <a:buNone/>
            </a:pPr>
            <a:r>
              <a:rPr lang="ar-SY" dirty="0" smtClean="0"/>
              <a:t>يخدم الرحم بكونه المكان الذي يتم فيه استقبال واحتباس وتغذية البيضة </a:t>
            </a:r>
          </a:p>
          <a:p>
            <a:pPr marL="0" indent="0">
              <a:buNone/>
            </a:pPr>
            <a:r>
              <a:rPr lang="ar-SY" dirty="0" smtClean="0"/>
              <a:t>المخصبة</a:t>
            </a:r>
          </a:p>
          <a:p>
            <a:pPr marL="357188" indent="-357188">
              <a:buFont typeface="+mj-lt"/>
              <a:buAutoNum type="romanUcPeriod" startAt="3"/>
            </a:pPr>
            <a:r>
              <a:rPr lang="ar-SY" dirty="0" smtClean="0"/>
              <a:t>أوضاع الرحم:</a:t>
            </a:r>
          </a:p>
          <a:p>
            <a:pPr marL="0" indent="0">
              <a:buNone/>
            </a:pPr>
            <a:r>
              <a:rPr lang="ar-SY" dirty="0" smtClean="0"/>
              <a:t>لدى معظم النساء يكون المحور الطولاني للرحم منحيا نحو الأمام على المحور الطولاني للمهبل يشار الى هذا الوضع بالانقلاب الأمامي للرحم وأكثر من ذلك فإن المحور الطولاني لجسم الرحم يكون منحنيا نحو الأمام غلى المحور الطولاني لعنق الرحم عند مستوى الفوهة الباطنة ويشار الى هذا بالانثناء الأمامي للرحم ولهذا فإنه في وضعية الانتصاب وعندما تكون المثانة فارغة يتوضع الرحم تقريبا في مستو أفقي.</a:t>
            </a:r>
          </a:p>
          <a:p>
            <a:pPr marL="0" indent="0">
              <a:buNone/>
            </a:pPr>
            <a:r>
              <a:rPr lang="ar-SY" dirty="0" smtClean="0"/>
              <a:t>عند بعض النساء ينحني قعر الرحم وجسمه نحو الخلف على المهبل وبذلك فهما يتوضعان في الجيب المستقيمي الرحمي(جيب دوغلاس) ويقال عن الرحم في هذه الوضعية بأنه منقلب للخلف فإذا ما انحنى جسم الرحم إضافة لذلك نحو الخلف على عنق الرحم يقال بأنه مثني للخلف.</a:t>
            </a:r>
          </a:p>
        </p:txBody>
      </p:sp>
      <p:sp>
        <p:nvSpPr>
          <p:cNvPr id="3" name="عنصر نائب للتاريخ 2"/>
          <p:cNvSpPr>
            <a:spLocks noGrp="1"/>
          </p:cNvSpPr>
          <p:nvPr>
            <p:ph type="dt" sz="half" idx="10"/>
          </p:nvPr>
        </p:nvSpPr>
        <p:spPr/>
        <p:txBody>
          <a:bodyPr/>
          <a:lstStyle/>
          <a:p>
            <a:fld id="{F58E19AC-105B-49B3-A009-8A1F61F228A7}"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64</a:t>
            </a:fld>
            <a:endParaRPr lang="ar-SY"/>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a:xfrm>
            <a:off x="457200" y="1524000"/>
            <a:ext cx="8229600" cy="4762520"/>
          </a:xfrm>
        </p:spPr>
        <p:txBody>
          <a:bodyPr>
            <a:normAutofit fontScale="92500" lnSpcReduction="10000"/>
          </a:bodyPr>
          <a:lstStyle/>
          <a:p>
            <a:pPr marL="571500" indent="-571500">
              <a:buFont typeface="+mj-lt"/>
              <a:buAutoNum type="romanUcPeriod" startAt="4"/>
            </a:pPr>
            <a:r>
              <a:rPr lang="ar-SY" dirty="0" smtClean="0"/>
              <a:t>بنية الرحم:</a:t>
            </a:r>
          </a:p>
          <a:p>
            <a:pPr marL="0" indent="0">
              <a:buNone/>
            </a:pPr>
            <a:r>
              <a:rPr lang="ar-SY" dirty="0" smtClean="0"/>
              <a:t>يتغطى الرحم بالصفاق معدا المنطقة تحت مستوى الفوهة الباطنة في الامام حيث يسير الصفاق نحو الأمام على المثانة وفي الجانبين ايضا توجد مسافة خالية من الصفاق هي المسافة الواقعة بين مرتكزي طبقتي الرباط العريض اما الجدار العضلي او عضلية الرحم فهي ثخينة وتتألف من ألياف عضلية ملساء مدعمة بنسيج ضام.</a:t>
            </a:r>
          </a:p>
          <a:p>
            <a:pPr marL="0" indent="0">
              <a:buNone/>
            </a:pPr>
            <a:r>
              <a:rPr lang="ar-SY" dirty="0" smtClean="0"/>
              <a:t>يعرف الغشاء المخاطي المبطن لجسم الرحم باسم بطانة الرحم وهي تتمادى في الاعلى مع الغشاء المخاطي المبطن لأنبوبي الرحم وفي الأسفل مع الغشاء المخاطي المبطن لعنق الرحم تنطبق بطانة الرحم مباشرة على عضلية الرحم ولا يوجد طبقة تحت مخاطية . تخضع بطانة الرحم من البلوغ وحتى الإياس الى تغيرات شديدة خلال الدورة الطمثية استجابة للهرمونات المبيضية.</a:t>
            </a:r>
          </a:p>
          <a:p>
            <a:pPr marL="0" indent="0">
              <a:buNone/>
            </a:pPr>
            <a:r>
              <a:rPr lang="ar-SY" dirty="0" smtClean="0"/>
              <a:t>يحاط الجزء فوق المهبلي لعنق الرحم باللفافة الحوضية الحشوية والتي تسمى عادة في هذه الناحية رحمية(حول الرحم) يقاطع الشريان الرحمي الحالب في هذه اللفافة على كل جانب من جانبي عنق الرحم.</a:t>
            </a:r>
            <a:endParaRPr lang="ar-SY" dirty="0"/>
          </a:p>
        </p:txBody>
      </p:sp>
      <p:sp>
        <p:nvSpPr>
          <p:cNvPr id="3" name="عنصر نائب للتاريخ 2"/>
          <p:cNvSpPr>
            <a:spLocks noGrp="1"/>
          </p:cNvSpPr>
          <p:nvPr>
            <p:ph type="dt" sz="half" idx="10"/>
          </p:nvPr>
        </p:nvSpPr>
        <p:spPr/>
        <p:txBody>
          <a:bodyPr/>
          <a:lstStyle/>
          <a:p>
            <a:fld id="{0DED78A3-B349-46AC-A772-554AE29BC678}"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65</a:t>
            </a:fld>
            <a:endParaRPr lang="ar-SY"/>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p:txBody>
          <a:bodyPr>
            <a:normAutofit lnSpcReduction="10000"/>
          </a:bodyPr>
          <a:lstStyle/>
          <a:p>
            <a:pPr marL="571500" indent="-571500">
              <a:buFont typeface="+mj-lt"/>
              <a:buAutoNum type="romanUcPeriod" startAt="5"/>
            </a:pPr>
            <a:r>
              <a:rPr lang="ar-SY" dirty="0" smtClean="0"/>
              <a:t>التروية الدموية:</a:t>
            </a:r>
          </a:p>
          <a:p>
            <a:pPr marL="571500" indent="-571500">
              <a:buFont typeface="+mj-lt"/>
              <a:buAutoNum type="alphaUcPeriod"/>
            </a:pPr>
            <a:r>
              <a:rPr lang="ar-SY" dirty="0" smtClean="0"/>
              <a:t>الشرايين:</a:t>
            </a:r>
          </a:p>
          <a:p>
            <a:pPr marL="0" indent="0">
              <a:buNone/>
            </a:pPr>
            <a:r>
              <a:rPr lang="ar-SY" dirty="0" smtClean="0"/>
              <a:t>تأتي التروية الشريانية للرحم بشكل رئيسي من الشريان الرحمي فرع الشريان الحرقفي الباطن وهو يصل الى الرحم بالسير نحو الأنسي في قاعدة الرباط العريض ثم يعبر فوق الحالب عند مستوى الزاوية اليمنى ليصل عنق الرحم عند سوية الفوهة الباطنة يصعد الشريان بع ذلك على طول الحافة الجانبية للرحم ضمن الرباط العريض وينتهي بتفاغره مع الشريان المبيضي الذي يساهم ايضا في التغذية الشريانية للرحم يعطي الشريان الرحمي فرعا صغيرا نازلا يغذي عنق الرحم والمهبل.</a:t>
            </a:r>
          </a:p>
          <a:p>
            <a:pPr marL="514350" indent="-514350">
              <a:buFont typeface="+mj-lt"/>
              <a:buAutoNum type="alphaUcPeriod" startAt="2"/>
            </a:pPr>
            <a:r>
              <a:rPr lang="ar-SY" dirty="0" smtClean="0"/>
              <a:t>الأوردة:</a:t>
            </a:r>
          </a:p>
          <a:p>
            <a:pPr marL="514350" indent="-514350">
              <a:buNone/>
            </a:pPr>
            <a:r>
              <a:rPr lang="ar-SY" dirty="0" smtClean="0"/>
              <a:t>يتبع الوريد الرحمي الشريان  ويصب في الوريد الحرقفي الباطن</a:t>
            </a:r>
            <a:endParaRPr lang="ar-SY" dirty="0"/>
          </a:p>
        </p:txBody>
      </p:sp>
      <p:sp>
        <p:nvSpPr>
          <p:cNvPr id="3" name="عنصر نائب للتاريخ 2"/>
          <p:cNvSpPr>
            <a:spLocks noGrp="1"/>
          </p:cNvSpPr>
          <p:nvPr>
            <p:ph type="dt" sz="half" idx="10"/>
          </p:nvPr>
        </p:nvSpPr>
        <p:spPr/>
        <p:txBody>
          <a:bodyPr/>
          <a:lstStyle/>
          <a:p>
            <a:fld id="{0130C54E-2B32-4A42-B117-CD0FFE04035A}"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66</a:t>
            </a:fld>
            <a:endParaRPr lang="ar-SY"/>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p:txBody>
          <a:bodyPr>
            <a:normAutofit fontScale="92500" lnSpcReduction="10000"/>
          </a:bodyPr>
          <a:lstStyle/>
          <a:p>
            <a:pPr marL="0" indent="0">
              <a:buFont typeface="+mj-lt"/>
              <a:buAutoNum type="romanUcPeriod" startAt="6"/>
            </a:pPr>
            <a:r>
              <a:rPr lang="ar-SY" sz="3200" dirty="0" smtClean="0"/>
              <a:t> التصريف اللمفي:                                                                   ترافق الأوعية اللمفية القادمة من قعر الرحم الشريان المبيضي وتنزح الى العقد جانب الأبهر عند مستوى الفقرة القطنية الأولى اما الأوعية اللمفية الآتية من جسم الرحم وعنق الرحم فهي تنزح الى العقد اللمفية الحرقفية الظاهرة والباطنة تتبع أوعية لمفية قليلة الرباط المدور للرحم عبر القناة الإربية لتنزح الى العقد اللمفية الإربية السطحية.</a:t>
            </a:r>
          </a:p>
          <a:p>
            <a:pPr marL="571500" indent="-571500">
              <a:buFont typeface="+mj-lt"/>
              <a:buAutoNum type="romanUcPeriod" startAt="6"/>
            </a:pPr>
            <a:r>
              <a:rPr lang="ar-SY" sz="3200" dirty="0" smtClean="0"/>
              <a:t>التعصيب:</a:t>
            </a:r>
          </a:p>
          <a:p>
            <a:pPr marL="0" indent="0">
              <a:buNone/>
            </a:pPr>
            <a:r>
              <a:rPr lang="ar-SY" sz="3200" dirty="0" smtClean="0"/>
              <a:t>الأعصاب الودية واللاودية القادمة من فروع الضفائر الخثلية السفلية.</a:t>
            </a:r>
            <a:endParaRPr lang="ar-SY" sz="3200" dirty="0"/>
          </a:p>
        </p:txBody>
      </p:sp>
      <p:sp>
        <p:nvSpPr>
          <p:cNvPr id="3" name="عنصر نائب للتاريخ 2"/>
          <p:cNvSpPr>
            <a:spLocks noGrp="1"/>
          </p:cNvSpPr>
          <p:nvPr>
            <p:ph type="dt" sz="half" idx="10"/>
          </p:nvPr>
        </p:nvSpPr>
        <p:spPr/>
        <p:txBody>
          <a:bodyPr/>
          <a:lstStyle/>
          <a:p>
            <a:fld id="{16FF6F27-9928-46F3-B21E-E582B46B9A7A}"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67</a:t>
            </a:fld>
            <a:endParaRPr lang="ar-SY"/>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p:txBody>
          <a:bodyPr>
            <a:normAutofit fontScale="85000" lnSpcReduction="10000"/>
          </a:bodyPr>
          <a:lstStyle/>
          <a:p>
            <a:pPr marL="0" indent="0">
              <a:buFont typeface="+mj-lt"/>
              <a:buAutoNum type="romanUcPeriod" startAt="8"/>
            </a:pPr>
            <a:r>
              <a:rPr lang="ar-SY" dirty="0" smtClean="0"/>
              <a:t> دعائم الرحم:</a:t>
            </a:r>
          </a:p>
          <a:p>
            <a:pPr marL="0" indent="0">
              <a:buNone/>
            </a:pPr>
            <a:r>
              <a:rPr lang="ar-SY" dirty="0" smtClean="0"/>
              <a:t>يدعم الرحم بشكل رئيسي:1- مقوية العضلات الرافعة للشرج ,2- تكثفات اللفافة الحوضية التي تشكل ثلاثة أربطة هامة</a:t>
            </a:r>
          </a:p>
          <a:p>
            <a:pPr marL="0" indent="0">
              <a:buFont typeface="+mj-lt"/>
              <a:buAutoNum type="alphaUcPeriod"/>
            </a:pPr>
            <a:r>
              <a:rPr lang="ar-SY" dirty="0" smtClean="0"/>
              <a:t> العضلات رافعات الشرج والجسم العجاني:</a:t>
            </a:r>
          </a:p>
          <a:p>
            <a:pPr marL="0" indent="0">
              <a:buNone/>
            </a:pPr>
            <a:r>
              <a:rPr lang="ar-SY" dirty="0" smtClean="0"/>
              <a:t>وهي تشكل صفيحة (ملاءة) عضلية عريضة تمتد عبر جوف الحوض وبمؤازرة اللفافة الحوضية المتوضعة على سطوحها العلوية فإنها تدعم الأحشاء الحوضية بشكل فعال وتقاوم الضغط داخل البطن المنتقل نحو الأسفل خلال الحوض . ترتكز الحواف الأنسية للأجزاء الأمامية للعضلات رافعات الشرج على عنق الرحم بواسطة اللفافة الحوضية.</a:t>
            </a:r>
          </a:p>
          <a:p>
            <a:pPr marL="0" indent="0">
              <a:buNone/>
            </a:pPr>
            <a:r>
              <a:rPr lang="ar-SY" dirty="0" smtClean="0"/>
              <a:t>ترتكز بعض ألياف رافعة الشرج ضمن بنية ليفية عضلية تدعى الجسم العجاني هذه البنية هامة جدا في الحفاظ على سلامة أرضية الحوض فإذا ما أصيب الجسم العجاني أثناء الولادة فقد يحدث هبوط للأحشاء الحوضية. يتوضع الجسم العجاني في العجان بين المهبل والقناة الشرجية. يتعلق الجسم العجاني الى جدر الحوض بواسطة رافعات الشرج وبهذا يدعم المهبل وبالتالي يدعم الرحم بشكل غير مباشر</a:t>
            </a:r>
          </a:p>
        </p:txBody>
      </p:sp>
      <p:sp>
        <p:nvSpPr>
          <p:cNvPr id="3" name="عنصر نائب للتاريخ 2"/>
          <p:cNvSpPr>
            <a:spLocks noGrp="1"/>
          </p:cNvSpPr>
          <p:nvPr>
            <p:ph type="dt" sz="half" idx="10"/>
          </p:nvPr>
        </p:nvSpPr>
        <p:spPr/>
        <p:txBody>
          <a:bodyPr/>
          <a:lstStyle/>
          <a:p>
            <a:fld id="{6DE9008A-03C3-4571-9E5B-5276C8ED9933}" type="datetime10">
              <a:rPr lang="ar-SY" smtClean="0"/>
              <a:pPr/>
              <a:t>السبت، 27 حزيران، 2009</a:t>
            </a:fld>
            <a:endParaRPr lang="ar-SY" dirty="0"/>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68</a:t>
            </a:fld>
            <a:endParaRPr lang="ar-SY"/>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p:txBody>
          <a:bodyPr>
            <a:normAutofit lnSpcReduction="10000"/>
          </a:bodyPr>
          <a:lstStyle/>
          <a:p>
            <a:pPr marL="514350" indent="-514350">
              <a:buFont typeface="+mj-lt"/>
              <a:buAutoNum type="alphaUcPeriod" startAt="2"/>
            </a:pPr>
            <a:r>
              <a:rPr lang="ar-SY" dirty="0" smtClean="0"/>
              <a:t>الأربطة: العنقية المستعرضة والعانية العنقية والعجزية العنقية:</a:t>
            </a:r>
          </a:p>
          <a:p>
            <a:pPr marL="0" indent="0">
              <a:buNone/>
            </a:pPr>
            <a:r>
              <a:rPr lang="ar-SY" dirty="0" smtClean="0"/>
              <a:t>هذه الأربطة الثلاثة هي تكثفات تحت صفاقية من اللفافة الحوضية على السطح العلوي للعضلات رافعات الشرج ترتكز هذه الأربطة على العنق وقبو المهبل وعي تلعب دورا هاما في دعم الرحم والحفاظ على العنق في وضعيته الصحيحة</a:t>
            </a:r>
          </a:p>
          <a:p>
            <a:pPr marL="0" indent="0">
              <a:buNone/>
            </a:pPr>
            <a:r>
              <a:rPr lang="ar-SY" dirty="0" smtClean="0"/>
              <a:t>الأربطة العنقية المستعرضة (الأربطة الأساسية): هي تكثفات ليفية عضلية من اللفافة الحوضية وهي تسير من جدر الحوض الجانبية الى العنق والنهاية العلوية للمهبل.</a:t>
            </a:r>
          </a:p>
          <a:p>
            <a:pPr marL="0" indent="0">
              <a:buNone/>
            </a:pPr>
            <a:r>
              <a:rPr lang="ar-SY" dirty="0" smtClean="0"/>
              <a:t>الأربطة العانية العنقية: تتألف الأربطة العانية العنقية من شريطين متينين من النسيج الضام يسيران الى العنق من السطح الخلفي للعانة وهما يتوضعان على جانبي عنق المثانة فيعطيانها شيئا من الدعم( الأربطة العانية المثانية)</a:t>
            </a:r>
            <a:endParaRPr lang="ar-SY" dirty="0"/>
          </a:p>
        </p:txBody>
      </p:sp>
      <p:sp>
        <p:nvSpPr>
          <p:cNvPr id="3" name="عنصر نائب للتاريخ 2"/>
          <p:cNvSpPr>
            <a:spLocks noGrp="1"/>
          </p:cNvSpPr>
          <p:nvPr>
            <p:ph type="dt" sz="half" idx="10"/>
          </p:nvPr>
        </p:nvSpPr>
        <p:spPr/>
        <p:txBody>
          <a:bodyPr/>
          <a:lstStyle/>
          <a:p>
            <a:fld id="{FC80F9F1-29B9-4954-9A1D-6D88F1E36E5F}"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69</a:t>
            </a:fld>
            <a:endParaRPr lang="ar-SY"/>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000108"/>
          </a:xfrm>
        </p:spPr>
        <p:txBody>
          <a:bodyPr/>
          <a:lstStyle/>
          <a:p>
            <a:pPr algn="ctr"/>
            <a:r>
              <a:rPr lang="ar-SY" dirty="0" smtClean="0"/>
              <a:t>السبيل البولي</a:t>
            </a:r>
            <a:endParaRPr lang="ar-SY" dirty="0"/>
          </a:p>
        </p:txBody>
      </p:sp>
      <p:sp>
        <p:nvSpPr>
          <p:cNvPr id="3" name="عنصر نائب للمحتوى 2"/>
          <p:cNvSpPr>
            <a:spLocks noGrp="1"/>
          </p:cNvSpPr>
          <p:nvPr>
            <p:ph idx="1"/>
          </p:nvPr>
        </p:nvSpPr>
        <p:spPr>
          <a:xfrm>
            <a:off x="457200" y="1000108"/>
            <a:ext cx="8229600" cy="5357850"/>
          </a:xfrm>
        </p:spPr>
        <p:txBody>
          <a:bodyPr>
            <a:normAutofit fontScale="32500" lnSpcReduction="20000"/>
          </a:bodyPr>
          <a:lstStyle/>
          <a:p>
            <a:pPr marL="357188" indent="-357188">
              <a:buFont typeface="+mj-lt"/>
              <a:buAutoNum type="romanUcPeriod" startAt="4"/>
            </a:pPr>
            <a:r>
              <a:rPr lang="ar-SY" sz="7100" dirty="0" smtClean="0"/>
              <a:t>التروية الدموية:</a:t>
            </a:r>
          </a:p>
          <a:p>
            <a:pPr marL="357188" indent="-357188">
              <a:buFont typeface="+mj-lt"/>
              <a:buAutoNum type="alphaUcPeriod"/>
            </a:pPr>
            <a:r>
              <a:rPr lang="ar-SY" sz="7100" dirty="0" smtClean="0"/>
              <a:t>الشرايين:</a:t>
            </a:r>
          </a:p>
          <a:p>
            <a:pPr marL="0" indent="0">
              <a:buNone/>
            </a:pPr>
            <a:r>
              <a:rPr lang="ar-SY" sz="7100" dirty="0" smtClean="0"/>
              <a:t>ينشأ الشريان الكلوي من الأبهر عند </a:t>
            </a:r>
            <a:r>
              <a:rPr lang="ar-SY" sz="9800" dirty="0" smtClean="0">
                <a:solidFill>
                  <a:srgbClr val="FF0000"/>
                </a:solidFill>
              </a:rPr>
              <a:t>مستوى الفقرة القطنية الثانية </a:t>
            </a:r>
            <a:r>
              <a:rPr lang="ar-SY" sz="7100" dirty="0" smtClean="0"/>
              <a:t>ينقسم كل شريان كلوي عادة الى </a:t>
            </a:r>
            <a:r>
              <a:rPr lang="ar-SY" sz="8600" dirty="0" smtClean="0">
                <a:solidFill>
                  <a:srgbClr val="FF0000"/>
                </a:solidFill>
              </a:rPr>
              <a:t>خمسة شرايين </a:t>
            </a:r>
            <a:r>
              <a:rPr lang="ar-SY" sz="7100" dirty="0" smtClean="0"/>
              <a:t>قطعية تدخل سرة الكلية, أربعة امام الحويضة الكلوية وواحد خلفها ثم تتوزع هذه الشرايين الى القطع او النواحي المختلفة من الكلية تنشأ الشرايين الفصية من كل شريان قطعي بحيث يكون </a:t>
            </a:r>
            <a:r>
              <a:rPr lang="ar-SY" sz="8600" dirty="0" smtClean="0">
                <a:solidFill>
                  <a:srgbClr val="FF0000"/>
                </a:solidFill>
              </a:rPr>
              <a:t>شريان واحد لكل هرم كلوي </a:t>
            </a:r>
            <a:r>
              <a:rPr lang="ar-SY" sz="7100" dirty="0" smtClean="0"/>
              <a:t>وقبل ان يدخل كل شريان فصي</a:t>
            </a:r>
          </a:p>
          <a:p>
            <a:pPr marL="0" indent="0">
              <a:buNone/>
            </a:pPr>
            <a:r>
              <a:rPr lang="ar-SY" sz="7100" dirty="0" smtClean="0"/>
              <a:t>المادة الكلوية يعطي شريانين او ثلاثة شرايين بين الفصوص .تسير الشرايين بين الفصوص باتجاه القشر </a:t>
            </a:r>
            <a:r>
              <a:rPr lang="ar-SY" sz="8600" dirty="0" smtClean="0">
                <a:solidFill>
                  <a:srgbClr val="FF0000"/>
                </a:solidFill>
              </a:rPr>
              <a:t>على كل جانب من جانبي الهرم الكلوي</a:t>
            </a:r>
            <a:r>
              <a:rPr lang="ar-SY" sz="7100" dirty="0" smtClean="0"/>
              <a:t> وعند اتصال القشر باللب تعطي </a:t>
            </a:r>
            <a:r>
              <a:rPr lang="ar-SY" sz="7100" dirty="0" smtClean="0">
                <a:solidFill>
                  <a:srgbClr val="FF0000"/>
                </a:solidFill>
              </a:rPr>
              <a:t>الشرايين بين الفصوص </a:t>
            </a:r>
            <a:r>
              <a:rPr lang="ar-SY" sz="7400" dirty="0" smtClean="0">
                <a:solidFill>
                  <a:srgbClr val="FFFF00"/>
                </a:solidFill>
              </a:rPr>
              <a:t>الشرايين المقوسة التي تشكل قوسا فوق قواعد الأهرامات. </a:t>
            </a:r>
            <a:r>
              <a:rPr lang="ar-SY" sz="7100" dirty="0" smtClean="0"/>
              <a:t>تعطي الشرايين المقوسة عددا من الشرايين بين الفصيصات التي تصعد ضمن القشر وتنشأ الشرينات الكبيبية الواردة كفروع من الشرايين بين الفصيصات.</a:t>
            </a:r>
          </a:p>
          <a:p>
            <a:pPr marL="357188" indent="-357188">
              <a:buFont typeface="+mj-lt"/>
              <a:buAutoNum type="alphaUcPeriod" startAt="2"/>
            </a:pPr>
            <a:r>
              <a:rPr lang="ar-SY" sz="7100" dirty="0" smtClean="0"/>
              <a:t>الأوردة:</a:t>
            </a:r>
          </a:p>
          <a:p>
            <a:pPr marL="0" indent="0">
              <a:buNone/>
            </a:pPr>
            <a:r>
              <a:rPr lang="ar-SY" sz="7100" dirty="0" smtClean="0">
                <a:solidFill>
                  <a:srgbClr val="FFFF00"/>
                </a:solidFill>
              </a:rPr>
              <a:t>يبرز الوريد الكلوي من السرة امام الشريان الكلوي وهو يصب في الوريد الأجوف السفلي</a:t>
            </a:r>
          </a:p>
          <a:p>
            <a:pPr marL="571500" indent="-571500">
              <a:buNone/>
            </a:pPr>
            <a:endParaRPr lang="ar-SY" dirty="0" smtClean="0"/>
          </a:p>
          <a:p>
            <a:pPr marL="571500" indent="-571500">
              <a:buNone/>
            </a:pPr>
            <a:endParaRPr lang="ar-SY" dirty="0" smtClean="0"/>
          </a:p>
          <a:p>
            <a:pPr marL="0" indent="0">
              <a:buNone/>
            </a:pPr>
            <a:endParaRPr lang="ar-SY" dirty="0"/>
          </a:p>
        </p:txBody>
      </p:sp>
      <p:sp>
        <p:nvSpPr>
          <p:cNvPr id="4" name="عنصر نائب للتاريخ 3"/>
          <p:cNvSpPr>
            <a:spLocks noGrp="1"/>
          </p:cNvSpPr>
          <p:nvPr>
            <p:ph type="dt" sz="half" idx="10"/>
          </p:nvPr>
        </p:nvSpPr>
        <p:spPr/>
        <p:txBody>
          <a:bodyPr/>
          <a:lstStyle/>
          <a:p>
            <a:fld id="{A54FD9BC-AD89-44C4-9D6F-CF6645BFD6A5}" type="datetime10">
              <a:rPr lang="ar-SY" smtClean="0"/>
              <a:pPr/>
              <a:t>السبت، 27 حزيران، 2009</a:t>
            </a:fld>
            <a:endParaRPr lang="ar-SY" dirty="0"/>
          </a:p>
        </p:txBody>
      </p:sp>
      <p:sp>
        <p:nvSpPr>
          <p:cNvPr id="6" name="عنصر نائب للتذييل 5"/>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5" name="عنصر نائب لرقم الشريحة 4"/>
          <p:cNvSpPr>
            <a:spLocks noGrp="1"/>
          </p:cNvSpPr>
          <p:nvPr>
            <p:ph type="sldNum" sz="quarter" idx="12"/>
          </p:nvPr>
        </p:nvSpPr>
        <p:spPr/>
        <p:txBody>
          <a:bodyPr/>
          <a:lstStyle/>
          <a:p>
            <a:fld id="{52145653-C800-409F-B8EC-44B454334ED8}" type="slidenum">
              <a:rPr lang="ar-SY" smtClean="0"/>
              <a:pPr/>
              <a:t>7</a:t>
            </a:fld>
            <a:endParaRPr lang="ar-SY"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a:xfrm>
            <a:off x="457200" y="1357298"/>
            <a:ext cx="8229600" cy="5072098"/>
          </a:xfrm>
        </p:spPr>
        <p:txBody>
          <a:bodyPr>
            <a:normAutofit lnSpcReduction="10000"/>
          </a:bodyPr>
          <a:lstStyle/>
          <a:p>
            <a:pPr marL="0" indent="0">
              <a:buNone/>
            </a:pPr>
            <a:r>
              <a:rPr lang="ar-SY" dirty="0" smtClean="0"/>
              <a:t>الأربطة العجزية العنقية: تتألف هذه الأربطة من شريطين ليفيين عضليين متينين من اللفافة الحوضية وهما يسيران الى العنق والنهاية العلوية للمهبل من النهاية السفلية للعجز ويشكلان عرفين واحد في كل جانب من جانبي الجيب المستقيمي الرحمي(جيب دوغلاس).</a:t>
            </a:r>
          </a:p>
          <a:p>
            <a:pPr marL="0" indent="0">
              <a:buNone/>
            </a:pPr>
            <a:r>
              <a:rPr lang="ar-SY" dirty="0" smtClean="0"/>
              <a:t>ان الأربطة العريضة والأربطة المدورة للرحم هي بنى رخوة إذ يمكن للرحم أن يُسحب للأعلى أو يُدفع للأسفل لمسافة جيدة قبل أن تصبح هذه الأربطة مشدودة ولذلك لا تلعب هذه الأربطة من الناحية السريرية سوى دورا صغيرا جدا في دعم الرحم.</a:t>
            </a:r>
          </a:p>
          <a:p>
            <a:pPr marL="0" indent="0">
              <a:buNone/>
            </a:pPr>
            <a:r>
              <a:rPr lang="ar-SY" dirty="0" smtClean="0"/>
              <a:t>يمتد الرباط المدور للرحم الذي يمثل بقايا النصف السفلي للرسن بين الزاوية العلوية الجانبية للرحم عبر الحلقة الإربية العميقة والقناة الإربية الى النسيج تحت الجلد للشفر الكبير وهو يساعد في الحفاظ على الرحم بوضعية انقلاب أمامي(مائلا للأمام) وانثناء أمامي ( منحنيا للأمام ) إلا أن هذا الرباط يتمطط بشكل كبير أثناء الحمل</a:t>
            </a:r>
          </a:p>
        </p:txBody>
      </p:sp>
      <p:sp>
        <p:nvSpPr>
          <p:cNvPr id="3" name="عنصر نائب للتاريخ 2"/>
          <p:cNvSpPr>
            <a:spLocks noGrp="1"/>
          </p:cNvSpPr>
          <p:nvPr>
            <p:ph type="dt" sz="half" idx="10"/>
          </p:nvPr>
        </p:nvSpPr>
        <p:spPr/>
        <p:txBody>
          <a:bodyPr/>
          <a:lstStyle/>
          <a:p>
            <a:fld id="{46993370-FB22-4E5A-B929-6E2E65EB2688}"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70</a:t>
            </a:fld>
            <a:endParaRPr lang="ar-SY"/>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p:txBody>
          <a:bodyPr>
            <a:normAutofit fontScale="92500" lnSpcReduction="20000"/>
          </a:bodyPr>
          <a:lstStyle/>
          <a:p>
            <a:pPr marL="0" indent="0">
              <a:buFont typeface="+mj-lt"/>
              <a:buAutoNum type="romanUcPeriod" startAt="9"/>
            </a:pPr>
            <a:r>
              <a:rPr lang="ar-SY" dirty="0" smtClean="0"/>
              <a:t> الرحم لدى الطفلة:                                                                           يبقى قعر الرحم وجسمه صغيرين حتى البلوغ حيث يتضخمان بشكل كبير استجابة للأستروجينات المفرزة من المبيضين.</a:t>
            </a:r>
          </a:p>
          <a:p>
            <a:pPr marL="0" indent="0">
              <a:buFont typeface="+mj-lt"/>
              <a:buAutoNum type="romanUcPeriod" startAt="9"/>
            </a:pPr>
            <a:r>
              <a:rPr lang="ar-SY" dirty="0" smtClean="0"/>
              <a:t> الرحم بعد الإياس:                                                                 بعد سن اليأس يضمر الرحم ويصبح أصغر وأقل نوعية تحدث هذه التغيرات لأنه لم بعد المبيضان قادران على إنتاج الأستروجينات والبروجسترون.</a:t>
            </a:r>
          </a:p>
          <a:p>
            <a:pPr marL="0" indent="0">
              <a:buFont typeface="+mj-lt"/>
              <a:buAutoNum type="romanUcPeriod" startAt="9"/>
            </a:pPr>
            <a:r>
              <a:rPr lang="ar-SY" dirty="0" smtClean="0"/>
              <a:t> الرحم في الحمل:</a:t>
            </a:r>
          </a:p>
          <a:p>
            <a:pPr marL="0" indent="0">
              <a:buNone/>
            </a:pPr>
            <a:r>
              <a:rPr lang="ar-SY" dirty="0" smtClean="0"/>
              <a:t>خلال الحمل يصبح الرحم متضخما بشكل كبير جدا كنتيجة لازدياد إنتاج الأستروجينات والبروجسترون بداية من الجسم الأصفر للمبيض ثم المشيمة فيما بعد .يبقى الرحم أول الأمر عضوا حوضيا إلا انه في الشر الثالث </a:t>
            </a:r>
            <a:r>
              <a:rPr lang="ar-SY" dirty="0" err="1" smtClean="0"/>
              <a:t>الحملي</a:t>
            </a:r>
            <a:r>
              <a:rPr lang="ar-SY" dirty="0" smtClean="0"/>
              <a:t> يرتفع قعر الرحم خارج الحوض وبحلول الشهر التاسع يكون قد وصل الى ناتئ </a:t>
            </a:r>
            <a:r>
              <a:rPr lang="ar-SY" dirty="0" err="1" smtClean="0"/>
              <a:t>الرهابة</a:t>
            </a:r>
            <a:r>
              <a:rPr lang="ar-SY" dirty="0" smtClean="0"/>
              <a:t> . تعود زيادة حجم الرحم بشكل كبير الى ضخامة الألياف العضلية  الملساء لعضلة الرحم مع انه يحدث في بعض الأحيان فرط تصنع في هذه الألياف.</a:t>
            </a:r>
            <a:endParaRPr lang="ar-SY" dirty="0"/>
          </a:p>
        </p:txBody>
      </p:sp>
      <p:sp>
        <p:nvSpPr>
          <p:cNvPr id="3" name="عنصر نائب للتاريخ 2"/>
          <p:cNvSpPr>
            <a:spLocks noGrp="1"/>
          </p:cNvSpPr>
          <p:nvPr>
            <p:ph type="dt" sz="half" idx="10"/>
          </p:nvPr>
        </p:nvSpPr>
        <p:spPr/>
        <p:txBody>
          <a:bodyPr/>
          <a:lstStyle/>
          <a:p>
            <a:fld id="{300B8E15-567A-4606-996A-6687BA2D170B}"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71</a:t>
            </a:fld>
            <a:endParaRPr lang="ar-SY"/>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p:txBody>
          <a:bodyPr>
            <a:normAutofit fontScale="92500" lnSpcReduction="20000"/>
          </a:bodyPr>
          <a:lstStyle/>
          <a:p>
            <a:pPr marL="571500" indent="-571500">
              <a:buFont typeface="+mj-lt"/>
              <a:buAutoNum type="romanUcPeriod" startAt="12"/>
            </a:pPr>
            <a:r>
              <a:rPr lang="ar-SY" dirty="0" smtClean="0"/>
              <a:t>دور الرحم في المخاض:</a:t>
            </a:r>
          </a:p>
          <a:p>
            <a:pPr marL="0" indent="0">
              <a:buNone/>
            </a:pPr>
            <a:r>
              <a:rPr lang="ar-SY" dirty="0" smtClean="0"/>
              <a:t>إن المخاض أو الولادة هي سلسلة من العمليات التي تنتهي بانقذاف الطفل والأغشية الجنينية والمشيمة من السبيل التناسلي للأم بشكل طبيعي  تحدث هذه العملية في نهاية الشهر العاشر القمري والتي يقال عندها أن الحمل يكون في تمامه.</a:t>
            </a:r>
          </a:p>
          <a:p>
            <a:pPr marL="0" indent="0">
              <a:buNone/>
            </a:pPr>
            <a:r>
              <a:rPr lang="ar-SY" dirty="0" smtClean="0"/>
              <a:t>إن سبب بداية المخاض غير معروفة على وجه التحديد إلا انه في نهاية الحمل تكون قلوصية الرحم قد تطورت بشكل كامل استجابة للأستروجين ويصبح حساسا بشكل خاص لتأثير الأوكسي توسين في هذا  الوقت .من الممكن أن تبدأ حوادث المخاض بسب السحب المفاجئ للبروجسترون ويعتقد أنه عندما يبدأ مجيء الجنين(عادة رأس الجنين) تسبب في تمديد عنق الرحم فتنشأ آلية عصبية انعكاسية تبتدئ وتزيد من قوة تقلصات جسم الرحم.</a:t>
            </a:r>
          </a:p>
          <a:p>
            <a:pPr marL="0" indent="0">
              <a:buNone/>
            </a:pPr>
            <a:r>
              <a:rPr lang="ar-SY" dirty="0" smtClean="0"/>
              <a:t>وإن الفعالية العضلية الرحمية تكون مستقلة بشكل كبير عن التعصب الخارجي. إن إجراء التخدير الشوكي لسيدة ماخض لا يتداخل في التقلصات الرحمية الطبيعية على أن الاضطراب العاطفي الشديد قد يسبب ولادة مبكرة</a:t>
            </a:r>
            <a:endParaRPr lang="ar-SY" dirty="0"/>
          </a:p>
        </p:txBody>
      </p:sp>
      <p:sp>
        <p:nvSpPr>
          <p:cNvPr id="3" name="عنصر نائب للتاريخ 2"/>
          <p:cNvSpPr>
            <a:spLocks noGrp="1"/>
          </p:cNvSpPr>
          <p:nvPr>
            <p:ph type="dt" sz="half" idx="10"/>
          </p:nvPr>
        </p:nvSpPr>
        <p:spPr/>
        <p:txBody>
          <a:bodyPr/>
          <a:lstStyle/>
          <a:p>
            <a:fld id="{E6EA3DC5-A1F6-4AF5-8F92-B0536C5D6827}"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72</a:t>
            </a:fld>
            <a:endParaRPr lang="ar-SY"/>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p:txBody>
          <a:bodyPr>
            <a:normAutofit lnSpcReduction="10000"/>
          </a:bodyPr>
          <a:lstStyle/>
          <a:p>
            <a:pPr>
              <a:buFont typeface="Wingdings" pitchFamily="2" charset="2"/>
              <a:buChar char="§"/>
            </a:pPr>
            <a:r>
              <a:rPr lang="ar-SY" dirty="0" smtClean="0"/>
              <a:t>المهبل:</a:t>
            </a:r>
          </a:p>
          <a:p>
            <a:pPr marL="360363" indent="-360363">
              <a:buFont typeface="+mj-lt"/>
              <a:buAutoNum type="romanUcPeriod"/>
            </a:pPr>
            <a:r>
              <a:rPr lang="ar-SY" dirty="0" smtClean="0"/>
              <a:t>التوضع والوصف:</a:t>
            </a:r>
          </a:p>
          <a:p>
            <a:pPr marL="0" indent="0">
              <a:buNone/>
            </a:pPr>
            <a:r>
              <a:rPr lang="ar-SY" dirty="0" smtClean="0"/>
              <a:t>المهبل هو أنبوب عضلي يمتد للأعلى والخلف من الفرج الى الرحم وهو يقيس حوالي 3 انش(8سم) طولا وله جدار أمامي وجدار خلفي يكونان في الحالة الطبيعية متصاقبين(متراكبين) ينثقب جداره الأمامي في نهايته العلوية بعنق الرحم الذي يبرز ضمن المهبل باتجاه الأسفل والخلف ومن الهام أن نتذكر ان النصف العلوي للمهبل يتوضع فوق أرضية الحوض في حين يتوضع النصف السفلي ضمن العجان. تقسم الباحة من لمعة المهبل التي تحيط بعنق الرحم الى أربع مناطق أو أقبية: أمامي وخلفي وجانبي أيمن وجانبي أيسر. تمتلك الفتحة المهبلية عند العذراء طية مخاطية رقيقة تدعى البكارة التي تكون مثقوبة في مركزها وتتألف البكارة عادة بعد الولادة من مزق فقط.</a:t>
            </a:r>
            <a:endParaRPr lang="ar-SY" dirty="0"/>
          </a:p>
        </p:txBody>
      </p:sp>
      <p:sp>
        <p:nvSpPr>
          <p:cNvPr id="3" name="عنصر نائب للتاريخ 2"/>
          <p:cNvSpPr>
            <a:spLocks noGrp="1"/>
          </p:cNvSpPr>
          <p:nvPr>
            <p:ph type="dt" sz="half" idx="10"/>
          </p:nvPr>
        </p:nvSpPr>
        <p:spPr/>
        <p:txBody>
          <a:bodyPr/>
          <a:lstStyle/>
          <a:p>
            <a:fld id="{6CE6DD7B-081C-484F-BC17-63DCA24BAB89}"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73</a:t>
            </a:fld>
            <a:endParaRPr lang="ar-SY"/>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p:txBody>
          <a:bodyPr>
            <a:normAutofit/>
          </a:bodyPr>
          <a:lstStyle/>
          <a:p>
            <a:pPr>
              <a:buNone/>
            </a:pPr>
            <a:r>
              <a:rPr lang="ar-SY" dirty="0" smtClean="0"/>
              <a:t>المجاورات:</a:t>
            </a:r>
          </a:p>
          <a:p>
            <a:pPr marL="0" indent="0"/>
            <a:r>
              <a:rPr lang="ar-SY" dirty="0" smtClean="0"/>
              <a:t>في الأمام: يجاور المهبل وبشكل وثيق المثانة في الأعلى والإحليل في الأسفل</a:t>
            </a:r>
          </a:p>
          <a:p>
            <a:pPr marL="0" indent="0"/>
            <a:r>
              <a:rPr lang="ar-SY" dirty="0" smtClean="0"/>
              <a:t>في الخلف: يجاور الثلث العلوي من المهبل الجيب المستقيمي الرحمي (جيب دوغلاس) ويجاور الثلث المتوسط أنبورة المستقيم في حين يتجاور الثلث السفلي مع الجسم العجاني الذي يفصله عن القناة الشرجية.</a:t>
            </a:r>
          </a:p>
          <a:p>
            <a:pPr marL="0" indent="0"/>
            <a:r>
              <a:rPr lang="ar-SY" dirty="0" smtClean="0"/>
              <a:t>في الجانبين: يجاور المهبل في جزئه العلوي الحالب وفي جزئه المتوسط الألياف الأمامية من رافعة الشرج عندما تسير هذه الألياف نحو الخلف لتصل الى الجسم العجاني وتلف حول الوصل الشرجي المستقيمي بشكل الخطاف. يؤدي تقلص ألياف رافعة الشرج الى انضغاط جدر المهبل مع بعضها البعض ويجاور المهبل في جزئه السفلي الحجاب البولي التناسلي وبصلة الدهليز </a:t>
            </a:r>
            <a:endParaRPr lang="ar-SY" dirty="0"/>
          </a:p>
        </p:txBody>
      </p:sp>
      <p:sp>
        <p:nvSpPr>
          <p:cNvPr id="3" name="عنصر نائب للتاريخ 2"/>
          <p:cNvSpPr>
            <a:spLocks noGrp="1"/>
          </p:cNvSpPr>
          <p:nvPr>
            <p:ph type="dt" sz="half" idx="10"/>
          </p:nvPr>
        </p:nvSpPr>
        <p:spPr/>
        <p:txBody>
          <a:bodyPr/>
          <a:lstStyle/>
          <a:p>
            <a:fld id="{8E6BF2BB-F1A4-4912-822B-AC9F66960924}"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74</a:t>
            </a:fld>
            <a:endParaRPr lang="ar-SY"/>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a:xfrm>
            <a:off x="457200" y="1524000"/>
            <a:ext cx="8229600" cy="4833958"/>
          </a:xfrm>
        </p:spPr>
        <p:txBody>
          <a:bodyPr>
            <a:normAutofit fontScale="92500" lnSpcReduction="10000"/>
          </a:bodyPr>
          <a:lstStyle/>
          <a:p>
            <a:pPr marL="90488" indent="-90488">
              <a:buFont typeface="+mj-lt"/>
              <a:buAutoNum type="romanUcPeriod" startAt="2"/>
            </a:pPr>
            <a:r>
              <a:rPr lang="ar-SY" dirty="0" smtClean="0"/>
              <a:t> الوظيفة:</a:t>
            </a:r>
          </a:p>
          <a:p>
            <a:pPr marL="0" indent="0">
              <a:buNone/>
            </a:pPr>
            <a:r>
              <a:rPr lang="ar-SY" dirty="0" smtClean="0"/>
              <a:t>المهبل ليس فقط القناة التناسلية الأنثوية بل هو قناة طارحة للجريان الطمثي أيضا كما أنه يشكل جزءا من القناة الولادية.</a:t>
            </a:r>
          </a:p>
          <a:p>
            <a:pPr marL="0" indent="0">
              <a:buFont typeface="+mj-lt"/>
              <a:buAutoNum type="romanUcPeriod" startAt="3"/>
            </a:pPr>
            <a:r>
              <a:rPr lang="ar-SY" dirty="0" smtClean="0"/>
              <a:t> التروية الدموية:</a:t>
            </a:r>
          </a:p>
          <a:p>
            <a:pPr marL="0" indent="0">
              <a:buFont typeface="+mj-lt"/>
              <a:buAutoNum type="alphaUcPeriod"/>
            </a:pPr>
            <a:r>
              <a:rPr lang="ar-SY" dirty="0" smtClean="0"/>
              <a:t> الشرايين:</a:t>
            </a:r>
          </a:p>
          <a:p>
            <a:pPr marL="0" indent="0">
              <a:buNone/>
            </a:pPr>
            <a:r>
              <a:rPr lang="ar-SY" dirty="0" smtClean="0"/>
              <a:t>الشريان المهبلي,فرع الشريان الحرقفي الباطن والفرع المهبلي للشريان الرحمي</a:t>
            </a:r>
          </a:p>
          <a:p>
            <a:pPr marL="0" indent="0">
              <a:buFont typeface="+mj-lt"/>
              <a:buAutoNum type="alphaUcPeriod" startAt="2"/>
            </a:pPr>
            <a:r>
              <a:rPr lang="ar-SY" dirty="0" smtClean="0"/>
              <a:t> الأوردة:</a:t>
            </a:r>
          </a:p>
          <a:p>
            <a:pPr marL="0" indent="0">
              <a:buNone/>
            </a:pPr>
            <a:r>
              <a:rPr lang="ar-SY" dirty="0" smtClean="0"/>
              <a:t>تشكل الأوردة المهبلية ضفيرة حول المهبل وتصب في الوريد الحرقفي الباطن.</a:t>
            </a:r>
          </a:p>
          <a:p>
            <a:pPr marL="0" indent="0">
              <a:buFont typeface="+mj-lt"/>
              <a:buAutoNum type="romanUcPeriod" startAt="4"/>
            </a:pPr>
            <a:r>
              <a:rPr lang="ar-SY" dirty="0" smtClean="0"/>
              <a:t> التصريف اللمفي:</a:t>
            </a:r>
          </a:p>
          <a:p>
            <a:pPr marL="0" indent="0">
              <a:buNone/>
            </a:pPr>
            <a:r>
              <a:rPr lang="ar-SY" dirty="0" smtClean="0"/>
              <a:t>تصرف الأوعية اللمفية القادمة من الثلث العلوي للمهبل الى العقد الحرقفية الظاهرة والباطنة. أما الأوعية اللمفية القادمة من الثلث المتوسط فهي تنزح الى العقد الحرقفية الباطنة ومن الثلث السفلي الى العقد الإربية السطحية</a:t>
            </a:r>
            <a:endParaRPr lang="ar-SY" dirty="0"/>
          </a:p>
        </p:txBody>
      </p:sp>
      <p:sp>
        <p:nvSpPr>
          <p:cNvPr id="3" name="عنصر نائب للتاريخ 2"/>
          <p:cNvSpPr>
            <a:spLocks noGrp="1"/>
          </p:cNvSpPr>
          <p:nvPr>
            <p:ph type="dt" sz="half" idx="10"/>
          </p:nvPr>
        </p:nvSpPr>
        <p:spPr/>
        <p:txBody>
          <a:bodyPr/>
          <a:lstStyle/>
          <a:p>
            <a:fld id="{6D5A2F0F-F585-4502-9652-065F80527555}"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75</a:t>
            </a:fld>
            <a:endParaRPr lang="ar-SY"/>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p:txBody>
          <a:bodyPr>
            <a:noAutofit/>
          </a:bodyPr>
          <a:lstStyle/>
          <a:p>
            <a:pPr marL="0" indent="0">
              <a:buFont typeface="+mj-lt"/>
              <a:buAutoNum type="romanUcPeriod" startAt="5"/>
            </a:pPr>
            <a:r>
              <a:rPr lang="ar-SY" sz="3200" dirty="0" smtClean="0"/>
              <a:t>التعصيب:</a:t>
            </a:r>
          </a:p>
          <a:p>
            <a:pPr marL="0" indent="0">
              <a:buNone/>
            </a:pPr>
            <a:r>
              <a:rPr lang="ar-SY" sz="3200" dirty="0" smtClean="0"/>
              <a:t>يتم تعصيب المهبل من الضفائر الخثلية</a:t>
            </a:r>
          </a:p>
          <a:p>
            <a:pPr marL="0" indent="0">
              <a:buFont typeface="+mj-lt"/>
              <a:buAutoNum type="romanUcPeriod" startAt="6"/>
            </a:pPr>
            <a:r>
              <a:rPr lang="ar-SY" sz="3200" dirty="0" smtClean="0"/>
              <a:t>دعائم المهبل:</a:t>
            </a:r>
          </a:p>
          <a:p>
            <a:pPr marL="0" indent="0">
              <a:buNone/>
            </a:pPr>
            <a:r>
              <a:rPr lang="ar-SY" sz="3200" dirty="0" smtClean="0"/>
              <a:t>يدعم الجزء العلوي من المهبل بالعضلات رافعات الشرج والأربطة العنقية المستعرضة والأربطة العانية  العنقية والأربطة العجزية العنقية.ترتكز هذه البنى على جدر المهبل بواسطة اللفافة الحوضية.ويتم دعم الجزء المتوسط من المهبل بالحجاب البولي التناسلي ويدعم الجسم العجاني القسم السفلي للمهبل وخاصة جداره الخلفي</a:t>
            </a:r>
          </a:p>
        </p:txBody>
      </p:sp>
      <p:sp>
        <p:nvSpPr>
          <p:cNvPr id="3" name="عنصر نائب للتاريخ 2"/>
          <p:cNvSpPr>
            <a:spLocks noGrp="1"/>
          </p:cNvSpPr>
          <p:nvPr>
            <p:ph type="dt" sz="half" idx="10"/>
          </p:nvPr>
        </p:nvSpPr>
        <p:spPr/>
        <p:txBody>
          <a:bodyPr/>
          <a:lstStyle/>
          <a:p>
            <a:fld id="{5B641097-90FB-4B08-94E3-5A35987B9432}"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76</a:t>
            </a:fld>
            <a:endParaRPr lang="ar-SY"/>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p:txBody>
          <a:bodyPr/>
          <a:lstStyle/>
          <a:p>
            <a:pPr>
              <a:buFont typeface="Wingdings" pitchFamily="2" charset="2"/>
              <a:buChar char="§"/>
            </a:pPr>
            <a:r>
              <a:rPr lang="ar-SY" dirty="0" smtClean="0"/>
              <a:t>اللفافة الحوضية الحشوية:</a:t>
            </a:r>
          </a:p>
          <a:p>
            <a:pPr marL="0" indent="0">
              <a:buNone/>
            </a:pPr>
            <a:r>
              <a:rPr lang="ar-SY" dirty="0" smtClean="0"/>
              <a:t>اللفافة الحوضية الحشوية هي طبقة من النسيج الضام تغطي وتدعم الأحشاء الحوضية.  تتكثف هذه اللفافة لتشكل الأربطة العانية العنقية والعنقية المستعرضة والعجزية العنقية للرحم. سريريا,يشار الى اللفافة الحوضية التي تتوضع في ناحية عنق الرحم عادة باللفافة جانب الرحم(حول الرحم). تتمادى  اللفافة الحشوية في الأسفل مع اللفافة المغطية للسطح العلوي للعضلة رافعة الشرج والعضلة العصعصية ومع اللفافة الحوضية الجدارية المتوضعة على جدر الحوض. </a:t>
            </a:r>
          </a:p>
          <a:p>
            <a:pPr>
              <a:buNone/>
            </a:pPr>
            <a:endParaRPr lang="ar-SY" dirty="0" smtClean="0"/>
          </a:p>
          <a:p>
            <a:pPr>
              <a:buNone/>
            </a:pPr>
            <a:endParaRPr lang="ar-SY" dirty="0"/>
          </a:p>
        </p:txBody>
      </p:sp>
      <p:sp>
        <p:nvSpPr>
          <p:cNvPr id="3" name="عنصر نائب للتاريخ 2"/>
          <p:cNvSpPr>
            <a:spLocks noGrp="1"/>
          </p:cNvSpPr>
          <p:nvPr>
            <p:ph type="dt" sz="half" idx="10"/>
          </p:nvPr>
        </p:nvSpPr>
        <p:spPr/>
        <p:txBody>
          <a:bodyPr/>
          <a:lstStyle/>
          <a:p>
            <a:fld id="{16D3901F-3FFE-4AA4-BE05-257D7F490D7F}"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77</a:t>
            </a:fld>
            <a:endParaRPr lang="ar-SY"/>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Y" dirty="0" smtClean="0"/>
              <a:t>الجهاز التناسلي</a:t>
            </a:r>
            <a:endParaRPr lang="ar-SY" dirty="0"/>
          </a:p>
        </p:txBody>
      </p:sp>
      <p:sp>
        <p:nvSpPr>
          <p:cNvPr id="2" name="عنصر نائب للمحتوى 1"/>
          <p:cNvSpPr>
            <a:spLocks noGrp="1"/>
          </p:cNvSpPr>
          <p:nvPr>
            <p:ph idx="1"/>
          </p:nvPr>
        </p:nvSpPr>
        <p:spPr/>
        <p:txBody>
          <a:bodyPr>
            <a:normAutofit lnSpcReduction="10000"/>
          </a:bodyPr>
          <a:lstStyle/>
          <a:p>
            <a:pPr marL="0" indent="0">
              <a:buFont typeface="Wingdings" pitchFamily="2" charset="2"/>
              <a:buChar char="§"/>
            </a:pPr>
            <a:r>
              <a:rPr lang="ar-SY" dirty="0" smtClean="0"/>
              <a:t>الصفاق:</a:t>
            </a:r>
          </a:p>
          <a:p>
            <a:pPr marL="0" indent="0">
              <a:buNone/>
            </a:pPr>
            <a:r>
              <a:rPr lang="ar-SY" dirty="0" smtClean="0"/>
              <a:t>يمكن فهم الصفاق بشكل أفضل عند الأنثى كما هي الحال عند الذكر بتتبعه حول الحوض في مستو سهمي</a:t>
            </a:r>
          </a:p>
          <a:p>
            <a:pPr marL="0" indent="0">
              <a:buNone/>
            </a:pPr>
            <a:r>
              <a:rPr lang="ar-SY" dirty="0" smtClean="0"/>
              <a:t>يسير الصفاق نحو الأسفل من جدار البطن الأمامي الى السطح العلوي للمثانة البولية ثم يسير مباشرة على السطح الأمامي للرحم عند مستوى الفوهة الباطنة يسير الصفاق الآن نحو الأعلى فوق السطح الأمامي لجسم وقعر الرحم ثم يسير نحو الأسفل ويغطي الجزء العلوي من السطح الخلفي للمهبل حيث يشكل الجدار الأمامي للجيب المستقيمي الرحمي(جيب دوغلاس) يسير بعد ذلك الصفاق على مقدمة المستقيم كما عند الذكر</a:t>
            </a:r>
          </a:p>
          <a:p>
            <a:pPr marL="0" indent="0">
              <a:buNone/>
            </a:pPr>
            <a:r>
              <a:rPr lang="ar-SY" dirty="0" smtClean="0"/>
              <a:t>عند الأنثى: يكون أخفض جزء من الجوف الصفاقي البطني الحوضي في وضعية الانتصاب هو الجيب المستقيمي الرحمي</a:t>
            </a:r>
            <a:endParaRPr lang="ar-SY" dirty="0"/>
          </a:p>
        </p:txBody>
      </p:sp>
      <p:sp>
        <p:nvSpPr>
          <p:cNvPr id="3" name="عنصر نائب للتاريخ 2"/>
          <p:cNvSpPr>
            <a:spLocks noGrp="1"/>
          </p:cNvSpPr>
          <p:nvPr>
            <p:ph type="dt" sz="half" idx="10"/>
          </p:nvPr>
        </p:nvSpPr>
        <p:spPr/>
        <p:txBody>
          <a:bodyPr/>
          <a:lstStyle/>
          <a:p>
            <a:fld id="{1684423F-8EEF-459E-A6F4-11D8064D8B61}" type="datetime10">
              <a:rPr lang="ar-SY" smtClean="0"/>
              <a:pPr/>
              <a:t>السبت، 27 حزيران، 2009</a:t>
            </a:fld>
            <a:endParaRPr lang="ar-SY"/>
          </a:p>
        </p:txBody>
      </p:sp>
      <p:sp>
        <p:nvSpPr>
          <p:cNvPr id="5" name="عنصر نائب للتذييل 4"/>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78</a:t>
            </a:fld>
            <a:endParaRPr lang="ar-SY"/>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457200" y="0"/>
            <a:ext cx="8229600" cy="928670"/>
          </a:xfrm>
        </p:spPr>
        <p:txBody>
          <a:bodyPr/>
          <a:lstStyle/>
          <a:p>
            <a:pPr algn="ctr"/>
            <a:r>
              <a:rPr lang="ar-SY" dirty="0" smtClean="0"/>
              <a:t>الغدتان الكظريتان(الغدتان فوق الكليتين)</a:t>
            </a:r>
            <a:endParaRPr lang="ar-SY" dirty="0"/>
          </a:p>
        </p:txBody>
      </p:sp>
      <p:sp>
        <p:nvSpPr>
          <p:cNvPr id="2" name="عنصر نائب للمحتوى 1"/>
          <p:cNvSpPr>
            <a:spLocks noGrp="1"/>
          </p:cNvSpPr>
          <p:nvPr>
            <p:ph idx="1"/>
          </p:nvPr>
        </p:nvSpPr>
        <p:spPr>
          <a:xfrm>
            <a:off x="457200" y="1000108"/>
            <a:ext cx="8229600" cy="5500726"/>
          </a:xfrm>
        </p:spPr>
        <p:txBody>
          <a:bodyPr>
            <a:normAutofit fontScale="92500" lnSpcReduction="20000"/>
          </a:bodyPr>
          <a:lstStyle/>
          <a:p>
            <a:pPr marL="0" indent="0">
              <a:buFont typeface="+mj-lt"/>
              <a:buAutoNum type="romanUcPeriod"/>
            </a:pPr>
            <a:r>
              <a:rPr lang="ar-SY" dirty="0" err="1" smtClean="0"/>
              <a:t>التوضع</a:t>
            </a:r>
            <a:r>
              <a:rPr lang="ar-SY" dirty="0" smtClean="0"/>
              <a:t> </a:t>
            </a:r>
            <a:r>
              <a:rPr lang="ar-SY" dirty="0" smtClean="0"/>
              <a:t>والوصف:صفراويان </a:t>
            </a:r>
            <a:r>
              <a:rPr lang="ar-SY" dirty="0" smtClean="0"/>
              <a:t>خلف الصفاق تتوضعان على القطبين العلويين للكليتين وهما </a:t>
            </a:r>
            <a:r>
              <a:rPr lang="ar-SY" dirty="0" smtClean="0"/>
              <a:t>محا</a:t>
            </a:r>
          </a:p>
          <a:p>
            <a:pPr marL="0" indent="0">
              <a:buNone/>
            </a:pPr>
            <a:r>
              <a:rPr lang="ar-SY" dirty="0" smtClean="0"/>
              <a:t>الغدتان </a:t>
            </a:r>
            <a:r>
              <a:rPr lang="ar-SY" dirty="0" err="1" smtClean="0"/>
              <a:t>الكظريتان</a:t>
            </a:r>
            <a:r>
              <a:rPr lang="ar-SY" dirty="0" smtClean="0"/>
              <a:t>(فوق الكليتين) هما عضوان </a:t>
            </a:r>
            <a:r>
              <a:rPr lang="ar-SY" dirty="0" err="1" smtClean="0"/>
              <a:t>طتان</a:t>
            </a:r>
            <a:r>
              <a:rPr lang="ar-SY" dirty="0" smtClean="0"/>
              <a:t> </a:t>
            </a:r>
            <a:r>
              <a:rPr lang="ar-SY" dirty="0" smtClean="0"/>
              <a:t>باللفافة الكلوية(ولكنهما مفصولتان عن الكليتين بالشحم حول الكلية). لكل غدة قشر أصفر اللون ولب 1و لون بني داكن.</a:t>
            </a:r>
          </a:p>
          <a:p>
            <a:pPr marL="0" indent="0">
              <a:buNone/>
            </a:pPr>
            <a:r>
              <a:rPr lang="ar-SY" dirty="0" smtClean="0"/>
              <a:t>يفرز قشر الغديتين الكظريتين هرمونات تتضمن:</a:t>
            </a:r>
          </a:p>
          <a:p>
            <a:pPr marL="0" indent="0">
              <a:buNone/>
            </a:pPr>
            <a:r>
              <a:rPr lang="ar-SY" dirty="0" smtClean="0"/>
              <a:t>1-القشرانيات المعدنية المسؤولة عن التحكم بتوازن السوائل والشوارد.</a:t>
            </a:r>
          </a:p>
          <a:p>
            <a:pPr marL="0" indent="0">
              <a:buNone/>
            </a:pPr>
            <a:r>
              <a:rPr lang="ar-SY" dirty="0" smtClean="0"/>
              <a:t>2- القشرانيات السكرية المسؤولة عن التحكم باستقلاب السكريات والدسم والبروتينات.</a:t>
            </a:r>
          </a:p>
          <a:p>
            <a:pPr marL="0" indent="0">
              <a:buNone/>
            </a:pPr>
            <a:r>
              <a:rPr lang="ar-SY" dirty="0" smtClean="0"/>
              <a:t>3- كميات صغيرة من الهرمونات الجنسية التي يمكن ان تلعب دورا في التطور قبل البلوغي للأعضاء الجنسية . </a:t>
            </a:r>
          </a:p>
          <a:p>
            <a:pPr marL="0" indent="0">
              <a:buNone/>
            </a:pPr>
            <a:r>
              <a:rPr lang="ar-SY" dirty="0" smtClean="0"/>
              <a:t>اما لب الغدتين الكظريتين فيفرز الكاتيكولامينات وهي الإيبي نفرين والنور إيبي نفرين</a:t>
            </a:r>
          </a:p>
          <a:p>
            <a:pPr marL="0" indent="0">
              <a:buNone/>
            </a:pPr>
            <a:r>
              <a:rPr lang="ar-SY" dirty="0" smtClean="0"/>
              <a:t>الغدة الكظرية اليمنى: ذات شكل هرمي وتغطي القطب العلوي للكلية اليمنى بشكل القبعة تتوضع خلف الفص الأيمن للكبد وتمتد نحو الأنسي خلف الوريد الأجوف السفلي وهي تستقر في الخلف على الحجاب الحاجز. </a:t>
            </a:r>
          </a:p>
          <a:p>
            <a:pPr marL="0" indent="0">
              <a:buNone/>
            </a:pPr>
            <a:endParaRPr lang="ar-SY" dirty="0" smtClean="0"/>
          </a:p>
          <a:p>
            <a:pPr marL="0" indent="0">
              <a:buNone/>
            </a:pPr>
            <a:endParaRPr lang="ar-SY" dirty="0" smtClean="0"/>
          </a:p>
        </p:txBody>
      </p:sp>
      <p:sp>
        <p:nvSpPr>
          <p:cNvPr id="3" name="عنصر نائب للتاريخ 2"/>
          <p:cNvSpPr>
            <a:spLocks noGrp="1"/>
          </p:cNvSpPr>
          <p:nvPr>
            <p:ph type="dt" sz="half" idx="10"/>
          </p:nvPr>
        </p:nvSpPr>
        <p:spPr/>
        <p:txBody>
          <a:bodyPr/>
          <a:lstStyle/>
          <a:p>
            <a:fld id="{4A7408D9-B4DF-44ED-B2B9-78FFC53743D7}" type="datetime10">
              <a:rPr lang="ar-SY" smtClean="0"/>
              <a:pPr/>
              <a:t>السبت، 27 حزيران، 2009</a:t>
            </a:fld>
            <a:endParaRPr lang="ar-SY" dirty="0"/>
          </a:p>
        </p:txBody>
      </p:sp>
      <p:sp>
        <p:nvSpPr>
          <p:cNvPr id="5" name="عنصر نائب للتذييل 4"/>
          <p:cNvSpPr>
            <a:spLocks noGrp="1"/>
          </p:cNvSpPr>
          <p:nvPr>
            <p:ph type="ftr" sz="quarter" idx="11"/>
          </p:nvPr>
        </p:nvSpPr>
        <p:spPr/>
        <p:txBody>
          <a:bodyPr/>
          <a:lstStyle/>
          <a:p>
            <a:r>
              <a:rPr lang="ar-SY" dirty="0"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79</a:t>
            </a:fld>
            <a:endParaRPr lang="ar-SY"/>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8</a:t>
            </a:fld>
            <a:endParaRPr lang="ar-SY"/>
          </a:p>
        </p:txBody>
      </p:sp>
      <p:pic>
        <p:nvPicPr>
          <p:cNvPr id="1026" name="Picture 2" descr="http://static.howstuffworks.com/gif/adam/images/en/kidney-removal-procedure-picture.jpg"/>
          <p:cNvPicPr>
            <a:picLocks noChangeAspect="1" noChangeArrowheads="1"/>
          </p:cNvPicPr>
          <p:nvPr/>
        </p:nvPicPr>
        <p:blipFill>
          <a:blip r:embed="rId2"/>
          <a:srcRect/>
          <a:stretch>
            <a:fillRect/>
          </a:stretch>
        </p:blipFill>
        <p:spPr bwMode="auto">
          <a:xfrm>
            <a:off x="214282" y="857232"/>
            <a:ext cx="3309935" cy="5500726"/>
          </a:xfrm>
          <a:prstGeom prst="rect">
            <a:avLst/>
          </a:prstGeom>
          <a:noFill/>
        </p:spPr>
      </p:pic>
      <p:pic>
        <p:nvPicPr>
          <p:cNvPr id="1028" name="Picture 4" descr="http://www.cpmc.org/images/kidney/news/kidney-news1-single.gif"/>
          <p:cNvPicPr>
            <a:picLocks noChangeAspect="1" noChangeArrowheads="1"/>
          </p:cNvPicPr>
          <p:nvPr/>
        </p:nvPicPr>
        <p:blipFill>
          <a:blip r:embed="rId3"/>
          <a:srcRect/>
          <a:stretch>
            <a:fillRect/>
          </a:stretch>
        </p:blipFill>
        <p:spPr bwMode="auto">
          <a:xfrm>
            <a:off x="3857620" y="857232"/>
            <a:ext cx="3810001" cy="5424503"/>
          </a:xfrm>
          <a:prstGeom prst="rect">
            <a:avLst/>
          </a:prstGeom>
          <a:noFill/>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457200" y="0"/>
            <a:ext cx="8229600" cy="1000108"/>
          </a:xfrm>
        </p:spPr>
        <p:txBody>
          <a:bodyPr/>
          <a:lstStyle/>
          <a:p>
            <a:pPr algn="ctr"/>
            <a:r>
              <a:rPr lang="ar-SY" dirty="0" smtClean="0"/>
              <a:t>الغدتان الكظريتان(الغدتان فوق الكليتين)</a:t>
            </a:r>
            <a:endParaRPr lang="ar-SY" dirty="0"/>
          </a:p>
        </p:txBody>
      </p:sp>
      <p:sp>
        <p:nvSpPr>
          <p:cNvPr id="2" name="عنصر نائب للمحتوى 1"/>
          <p:cNvSpPr>
            <a:spLocks noGrp="1"/>
          </p:cNvSpPr>
          <p:nvPr>
            <p:ph idx="1"/>
          </p:nvPr>
        </p:nvSpPr>
        <p:spPr>
          <a:xfrm>
            <a:off x="428596" y="1142984"/>
            <a:ext cx="8229600" cy="5357850"/>
          </a:xfrm>
        </p:spPr>
        <p:txBody>
          <a:bodyPr>
            <a:normAutofit fontScale="92500" lnSpcReduction="20000"/>
          </a:bodyPr>
          <a:lstStyle/>
          <a:p>
            <a:pPr marL="0" indent="0">
              <a:buNone/>
            </a:pPr>
            <a:r>
              <a:rPr lang="ar-SY" dirty="0" smtClean="0"/>
              <a:t>الغدة الكظرية اليسرى: ذات شكل هلالي وهي </a:t>
            </a:r>
            <a:r>
              <a:rPr lang="ar-SY" b="1" dirty="0" smtClean="0"/>
              <a:t>تمتد على طول الحافة الأنسية اليسرى من القطب العلوي وحتى السرة وهي تتوضع خلف المعثكلة والكيس الصغير والمعدة وتستقر في الخلف على الحجاب الحاجز.</a:t>
            </a:r>
          </a:p>
          <a:p>
            <a:pPr marL="0" indent="0">
              <a:buFont typeface="+mj-lt"/>
              <a:buAutoNum type="romanUcPeriod" startAt="2"/>
            </a:pPr>
            <a:r>
              <a:rPr lang="ar-SY" b="1" dirty="0" smtClean="0"/>
              <a:t>التروية الدموية:</a:t>
            </a:r>
          </a:p>
          <a:p>
            <a:pPr marL="0" indent="0">
              <a:buFont typeface="+mj-lt"/>
              <a:buAutoNum type="alphaUcPeriod"/>
            </a:pPr>
            <a:r>
              <a:rPr lang="ar-SY" dirty="0" smtClean="0"/>
              <a:t>الشرايين:</a:t>
            </a:r>
          </a:p>
          <a:p>
            <a:pPr marL="0" indent="0">
              <a:buNone/>
            </a:pPr>
            <a:r>
              <a:rPr lang="ar-SY" dirty="0" smtClean="0"/>
              <a:t>الشرايين المغذية لكل غدة هي ثلاثة:1- الشريان الحجابي السفلي,2-الأبهر,  3-الشريان الكلوي</a:t>
            </a:r>
          </a:p>
          <a:p>
            <a:pPr marL="0" indent="0">
              <a:buFont typeface="+mj-lt"/>
              <a:buAutoNum type="alphaUcPeriod" startAt="2"/>
            </a:pPr>
            <a:r>
              <a:rPr lang="ar-SY" dirty="0" smtClean="0"/>
              <a:t>الأوردة:</a:t>
            </a:r>
          </a:p>
          <a:p>
            <a:pPr marL="0" indent="0">
              <a:buNone/>
            </a:pPr>
            <a:r>
              <a:rPr lang="ar-SY" dirty="0" smtClean="0"/>
              <a:t>يبرز وريد مفرد من سرة كل غدة ليصب في الوريد الأجوف السفلي في الجانب الأيمن وفي الوريد الكلوي في الجانب الأيسر. </a:t>
            </a:r>
          </a:p>
          <a:p>
            <a:pPr marL="0" indent="0">
              <a:buFont typeface="+mj-lt"/>
              <a:buAutoNum type="romanUcPeriod" startAt="3"/>
            </a:pPr>
            <a:r>
              <a:rPr lang="ar-SY" dirty="0" smtClean="0"/>
              <a:t>التصريف اللمفي:</a:t>
            </a:r>
          </a:p>
          <a:p>
            <a:pPr marL="0" indent="0">
              <a:buNone/>
            </a:pPr>
            <a:r>
              <a:rPr lang="ar-SY" dirty="0" smtClean="0"/>
              <a:t>الى العقد الأبهرية  الجانبية</a:t>
            </a:r>
          </a:p>
          <a:p>
            <a:pPr marL="0" indent="0">
              <a:buFont typeface="+mj-lt"/>
              <a:buAutoNum type="romanUcPeriod" startAt="4"/>
            </a:pPr>
            <a:r>
              <a:rPr lang="ar-SY" dirty="0" smtClean="0"/>
              <a:t>التعصيب:</a:t>
            </a:r>
          </a:p>
          <a:p>
            <a:pPr marL="0" indent="0">
              <a:buNone/>
            </a:pPr>
            <a:r>
              <a:rPr lang="ar-SY" dirty="0" smtClean="0"/>
              <a:t>تشتق الألياف الودية قبل العقدة من الأعصاب الحشوية وتنتهي معظم الأعصاب في لب الغدة</a:t>
            </a:r>
          </a:p>
          <a:p>
            <a:pPr marL="0" indent="0">
              <a:buNone/>
            </a:pPr>
            <a:endParaRPr lang="ar-SY" dirty="0" smtClean="0"/>
          </a:p>
          <a:p>
            <a:pPr marL="0" indent="0">
              <a:buNone/>
            </a:pPr>
            <a:endParaRPr lang="ar-SY" dirty="0" smtClean="0"/>
          </a:p>
        </p:txBody>
      </p:sp>
      <p:sp>
        <p:nvSpPr>
          <p:cNvPr id="3" name="عنصر نائب للتاريخ 2"/>
          <p:cNvSpPr>
            <a:spLocks noGrp="1"/>
          </p:cNvSpPr>
          <p:nvPr>
            <p:ph type="dt" sz="half" idx="10"/>
          </p:nvPr>
        </p:nvSpPr>
        <p:spPr>
          <a:xfrm>
            <a:off x="5786446" y="6473952"/>
            <a:ext cx="2590800" cy="384048"/>
          </a:xfrm>
        </p:spPr>
        <p:txBody>
          <a:bodyPr/>
          <a:lstStyle/>
          <a:p>
            <a:fld id="{5C3D9E54-A502-4CA8-BD61-706F5F791347}" type="datetime10">
              <a:rPr lang="ar-SY" smtClean="0"/>
              <a:pPr/>
              <a:t>السبت، 27 حزيران، 2009</a:t>
            </a:fld>
            <a:endParaRPr lang="ar-SY" dirty="0"/>
          </a:p>
        </p:txBody>
      </p:sp>
      <p:sp>
        <p:nvSpPr>
          <p:cNvPr id="5" name="عنصر نائب للتذييل 4"/>
          <p:cNvSpPr>
            <a:spLocks noGrp="1"/>
          </p:cNvSpPr>
          <p:nvPr>
            <p:ph type="ftr" sz="quarter" idx="11"/>
          </p:nvPr>
        </p:nvSpPr>
        <p:spPr>
          <a:xfrm>
            <a:off x="2071670" y="6473952"/>
            <a:ext cx="3581400" cy="384048"/>
          </a:xfrm>
        </p:spPr>
        <p:txBody>
          <a:bodyPr/>
          <a:lstStyle/>
          <a:p>
            <a:r>
              <a:rPr lang="ar-SY" dirty="0"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a:xfrm>
            <a:off x="8534400" y="6400800"/>
            <a:ext cx="609600" cy="457200"/>
          </a:xfrm>
        </p:spPr>
        <p:txBody>
          <a:bodyPr/>
          <a:lstStyle/>
          <a:p>
            <a:fld id="{52145653-C800-409F-B8EC-44B454334ED8}" type="slidenum">
              <a:rPr lang="ar-SY" smtClean="0"/>
              <a:pPr/>
              <a:t>80</a:t>
            </a:fld>
            <a:endParaRPr lang="ar-SY"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8383BE8-A8B3-4A27-9BBE-1109C6075402}" type="datetime10">
              <a:rPr lang="ar-SY" smtClean="0"/>
              <a:pPr/>
              <a:t>السبت، 27 حزيران، 2009</a:t>
            </a:fld>
            <a:endParaRPr lang="ar-SY"/>
          </a:p>
        </p:txBody>
      </p:sp>
      <p:sp>
        <p:nvSpPr>
          <p:cNvPr id="3" name="عنصر نائب للتذييل 2"/>
          <p:cNvSpPr>
            <a:spLocks noGrp="1"/>
          </p:cNvSpPr>
          <p:nvPr>
            <p:ph type="ftr" sz="quarter" idx="11"/>
          </p:nvPr>
        </p:nvSpPr>
        <p:spPr/>
        <p:txBody>
          <a:bodyPr/>
          <a:lstStyle/>
          <a:p>
            <a:r>
              <a:rPr lang="ar-SY" smtClean="0"/>
              <a:t>الاستاذ الدكتور قدري الحاج مصطفى</a:t>
            </a:r>
            <a:endParaRPr lang="ar-SY" dirty="0"/>
          </a:p>
        </p:txBody>
      </p:sp>
      <p:sp>
        <p:nvSpPr>
          <p:cNvPr id="4" name="عنصر نائب لرقم الشريحة 3"/>
          <p:cNvSpPr>
            <a:spLocks noGrp="1"/>
          </p:cNvSpPr>
          <p:nvPr>
            <p:ph type="sldNum" sz="quarter" idx="12"/>
          </p:nvPr>
        </p:nvSpPr>
        <p:spPr/>
        <p:txBody>
          <a:bodyPr/>
          <a:lstStyle/>
          <a:p>
            <a:fld id="{52145653-C800-409F-B8EC-44B454334ED8}" type="slidenum">
              <a:rPr lang="ar-SY" smtClean="0"/>
              <a:pPr/>
              <a:t>9</a:t>
            </a:fld>
            <a:endParaRPr lang="ar-SY"/>
          </a:p>
        </p:txBody>
      </p:sp>
      <p:pic>
        <p:nvPicPr>
          <p:cNvPr id="82946" name="Picture 2" descr="http://www.comprehensive-kidney-facts.com/images/KidneyAnatomy.jpg"/>
          <p:cNvPicPr>
            <a:picLocks noChangeAspect="1" noChangeArrowheads="1"/>
          </p:cNvPicPr>
          <p:nvPr/>
        </p:nvPicPr>
        <p:blipFill>
          <a:blip r:embed="rId2"/>
          <a:srcRect/>
          <a:stretch>
            <a:fillRect/>
          </a:stretch>
        </p:blipFill>
        <p:spPr bwMode="auto">
          <a:xfrm>
            <a:off x="0" y="785794"/>
            <a:ext cx="4572001" cy="5500698"/>
          </a:xfrm>
          <a:prstGeom prst="rect">
            <a:avLst/>
          </a:prstGeom>
          <a:noFill/>
        </p:spPr>
      </p:pic>
      <p:pic>
        <p:nvPicPr>
          <p:cNvPr id="82948" name="Picture 4" descr="http://www.geocities.com/biology_4e/cross_section_of_kidney.jpg"/>
          <p:cNvPicPr>
            <a:picLocks noChangeAspect="1" noChangeArrowheads="1"/>
          </p:cNvPicPr>
          <p:nvPr/>
        </p:nvPicPr>
        <p:blipFill>
          <a:blip r:embed="rId3"/>
          <a:srcRect/>
          <a:stretch>
            <a:fillRect/>
          </a:stretch>
        </p:blipFill>
        <p:spPr bwMode="auto">
          <a:xfrm>
            <a:off x="4643439" y="785794"/>
            <a:ext cx="4500562" cy="538163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واجهة">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1346</TotalTime>
  <Words>6679</Words>
  <Application>Microsoft Office PowerPoint</Application>
  <PresentationFormat>عرض على الشاشة (3:4)‏</PresentationFormat>
  <Paragraphs>629</Paragraphs>
  <Slides>80</Slides>
  <Notes>6</Notes>
  <HiddenSlides>0</HiddenSlides>
  <MMClips>0</MMClips>
  <ScaleCrop>false</ScaleCrop>
  <HeadingPairs>
    <vt:vector size="4" baseType="variant">
      <vt:variant>
        <vt:lpstr>سمة</vt:lpstr>
      </vt:variant>
      <vt:variant>
        <vt:i4>1</vt:i4>
      </vt:variant>
      <vt:variant>
        <vt:lpstr>عناوين الشرائح</vt:lpstr>
      </vt:variant>
      <vt:variant>
        <vt:i4>80</vt:i4>
      </vt:variant>
    </vt:vector>
  </HeadingPairs>
  <TitlesOfParts>
    <vt:vector size="81" baseType="lpstr">
      <vt:lpstr>تدفق</vt:lpstr>
      <vt:lpstr> الجهاز البولي التناسلي</vt:lpstr>
      <vt:lpstr>السبيل البولي</vt:lpstr>
      <vt:lpstr>السبيل البولي</vt:lpstr>
      <vt:lpstr>السبيل البولي</vt:lpstr>
      <vt:lpstr>السبيل البولي</vt:lpstr>
      <vt:lpstr>السبيل البولي</vt:lpstr>
      <vt:lpstr>السبيل البولي</vt:lpstr>
      <vt:lpstr>الشريحة 8</vt:lpstr>
      <vt:lpstr>الشريحة 9</vt:lpstr>
      <vt:lpstr>الشريحة 10</vt:lpstr>
      <vt:lpstr>السبيل البولي</vt:lpstr>
      <vt:lpstr>السبيل البولي</vt:lpstr>
      <vt:lpstr>السبيل البولي</vt:lpstr>
      <vt:lpstr>السبيل البولي</vt:lpstr>
      <vt:lpstr>السبيل البولي</vt:lpstr>
      <vt:lpstr>الشريحة 16</vt:lpstr>
      <vt:lpstr>الشريحة 17</vt:lpstr>
      <vt:lpstr>السبيل البولي</vt:lpstr>
      <vt:lpstr>السبيل البولي</vt:lpstr>
      <vt:lpstr>السبيل البولي</vt:lpstr>
      <vt:lpstr>السبيل البولي</vt:lpstr>
      <vt:lpstr>السبيل البولي</vt:lpstr>
      <vt:lpstr>السبيل البولي</vt:lpstr>
      <vt:lpstr>السبيل البولي</vt:lpstr>
      <vt:lpstr>الشريحة 25</vt:lpstr>
      <vt:lpstr>الشريحة 26</vt:lpstr>
      <vt:lpstr>السبيل البولي</vt:lpstr>
      <vt:lpstr>السبيل البولي</vt:lpstr>
      <vt:lpstr>السبيل البولي</vt:lpstr>
      <vt:lpstr>الجهاز التناسلي</vt:lpstr>
      <vt:lpstr>الشريحة 31</vt:lpstr>
      <vt:lpstr>الشريحة 32</vt:lpstr>
      <vt:lpstr>الشريحة 33</vt:lpstr>
      <vt:lpstr>الشريحة 34</vt:lpstr>
      <vt:lpstr>الشريحة 35</vt:lpstr>
      <vt:lpstr>الجهاز التناسلي</vt:lpstr>
      <vt:lpstr>الشريحة 37</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الشريحة 46</vt:lpstr>
      <vt:lpstr>الشريحة 47</vt:lpstr>
      <vt:lpstr>الشريحة 48</vt:lpstr>
      <vt:lpstr>الجهاز التناسلي</vt:lpstr>
      <vt:lpstr>الشريحة 50</vt:lpstr>
      <vt:lpstr>الشريحة 51</vt:lpstr>
      <vt:lpstr>الشريحة 52</vt:lpstr>
      <vt:lpstr>الجهاز التناسلي</vt:lpstr>
      <vt:lpstr>الجهاز التناسلي</vt:lpstr>
      <vt:lpstr>الشريحة 55</vt:lpstr>
      <vt:lpstr>الشريحة 56</vt:lpstr>
      <vt:lpstr>الشريحة 57</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الجهاز التناسلي</vt:lpstr>
      <vt:lpstr>الغدتان الكظريتان(الغدتان فوق الكليتين)</vt:lpstr>
      <vt:lpstr>الغدتان الكظريتان(الغدتان فوق الكليتين)</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الجهاز البولي التناسلي</dc:title>
  <dc:creator>user</dc:creator>
  <cp:lastModifiedBy>user</cp:lastModifiedBy>
  <cp:revision>176</cp:revision>
  <dcterms:created xsi:type="dcterms:W3CDTF">2009-06-15T13:07:45Z</dcterms:created>
  <dcterms:modified xsi:type="dcterms:W3CDTF">2009-06-27T07:54:22Z</dcterms:modified>
</cp:coreProperties>
</file>