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5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1AABE1D-72EB-4ADC-AC20-4818F0204424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6"/>
            <p14:sldId id="267"/>
            <p14:sldId id="268"/>
            <p14:sldId id="265"/>
            <p14:sldId id="269"/>
            <p14:sldId id="270"/>
            <p14:sldId id="271"/>
            <p14:sldId id="272"/>
            <p14:sldId id="273"/>
            <p14:sldId id="275"/>
            <p14:sldId id="276"/>
            <p14:sldId id="277"/>
            <p14:sldId id="278"/>
            <p14:sldId id="279"/>
            <p14:sldId id="280"/>
            <p14:sldId id="28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4609" autoAdjust="0"/>
  </p:normalViewPr>
  <p:slideViewPr>
    <p:cSldViewPr>
      <p:cViewPr>
        <p:scale>
          <a:sx n="75" d="100"/>
          <a:sy n="75" d="100"/>
        </p:scale>
        <p:origin x="-990" y="-8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09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9A339C-4B51-4DA6-BFBB-9297DDA91589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091FB8-B739-4D15-8E04-A67F6FD1D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697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091FB8-B739-4D15-8E04-A67F6FD1D36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524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35E232-E9C8-4E58-9BCF-EE13A0C86FED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1CC4F0-94B1-431B-A612-493E6BF5FCDE}" type="slidenum">
              <a:rPr lang="en-US" smtClean="0"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35E232-E9C8-4E58-9BCF-EE13A0C86FED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1CC4F0-94B1-431B-A612-493E6BF5FC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35E232-E9C8-4E58-9BCF-EE13A0C86FED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1CC4F0-94B1-431B-A612-493E6BF5FC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35E232-E9C8-4E58-9BCF-EE13A0C86FED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1CC4F0-94B1-431B-A612-493E6BF5FC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35E232-E9C8-4E58-9BCF-EE13A0C86FED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1CC4F0-94B1-431B-A612-493E6BF5FCD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35E232-E9C8-4E58-9BCF-EE13A0C86FED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1CC4F0-94B1-431B-A612-493E6BF5FC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35E232-E9C8-4E58-9BCF-EE13A0C86FED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1CC4F0-94B1-431B-A612-493E6BF5FCDE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35E232-E9C8-4E58-9BCF-EE13A0C86FED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1CC4F0-94B1-431B-A612-493E6BF5FC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35E232-E9C8-4E58-9BCF-EE13A0C86FED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1CC4F0-94B1-431B-A612-493E6BF5FC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35E232-E9C8-4E58-9BCF-EE13A0C86FED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1CC4F0-94B1-431B-A612-493E6BF5FC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E835E232-E9C8-4E58-9BCF-EE13A0C86FED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D01CC4F0-94B1-431B-A612-493E6BF5FC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835E232-E9C8-4E58-9BCF-EE13A0C86FED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D01CC4F0-94B1-431B-A612-493E6BF5FCDE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1447800" y="434876"/>
            <a:ext cx="9315371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19050">
                  <a:solidFill>
                    <a:schemeClr val="tx1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Survival </a:t>
            </a:r>
          </a:p>
          <a:p>
            <a:pPr algn="ctr"/>
            <a:r>
              <a:rPr lang="en-US" sz="7200" b="1" dirty="0">
                <a:ln w="19050">
                  <a:solidFill>
                    <a:schemeClr val="tx1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</a:t>
            </a:r>
            <a:r>
              <a:rPr lang="en-US" sz="7200" b="1" dirty="0" smtClean="0">
                <a:ln w="19050">
                  <a:solidFill>
                    <a:schemeClr val="tx1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			</a:t>
            </a:r>
            <a:r>
              <a:rPr lang="en-US" sz="7200" b="1" cap="none" spc="0" dirty="0" smtClean="0">
                <a:ln w="19050">
                  <a:solidFill>
                    <a:schemeClr val="tx1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of Organism</a:t>
            </a:r>
            <a:endParaRPr lang="en-US" sz="7200" b="1" cap="none" spc="0" dirty="0">
              <a:ln w="19050">
                <a:solidFill>
                  <a:schemeClr val="tx1"/>
                </a:solidFill>
                <a:prstDash val="solid"/>
              </a:ln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425" y="2785926"/>
            <a:ext cx="4629150" cy="3781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Group 23"/>
          <p:cNvGrpSpPr/>
          <p:nvPr/>
        </p:nvGrpSpPr>
        <p:grpSpPr>
          <a:xfrm>
            <a:off x="6124575" y="5943600"/>
            <a:ext cx="2762250" cy="646331"/>
            <a:chOff x="6124575" y="6019800"/>
            <a:chExt cx="2762250" cy="646331"/>
          </a:xfrm>
        </p:grpSpPr>
        <p:grpSp>
          <p:nvGrpSpPr>
            <p:cNvPr id="19" name="Group 18"/>
            <p:cNvGrpSpPr/>
            <p:nvPr/>
          </p:nvGrpSpPr>
          <p:grpSpPr>
            <a:xfrm>
              <a:off x="6124575" y="6019800"/>
              <a:ext cx="2762250" cy="646331"/>
              <a:chOff x="6124575" y="6019800"/>
              <a:chExt cx="2762250" cy="646331"/>
            </a:xfrm>
          </p:grpSpPr>
          <p:grpSp>
            <p:nvGrpSpPr>
              <p:cNvPr id="12" name="Group 11"/>
              <p:cNvGrpSpPr/>
              <p:nvPr/>
            </p:nvGrpSpPr>
            <p:grpSpPr>
              <a:xfrm>
                <a:off x="7315200" y="6019800"/>
                <a:ext cx="1571625" cy="646331"/>
                <a:chOff x="180975" y="6105525"/>
                <a:chExt cx="1571625" cy="646331"/>
              </a:xfrm>
            </p:grpSpPr>
            <p:sp>
              <p:nvSpPr>
                <p:cNvPr id="8" name="Rectangle 7"/>
                <p:cNvSpPr/>
                <p:nvPr/>
              </p:nvSpPr>
              <p:spPr>
                <a:xfrm>
                  <a:off x="228600" y="6152878"/>
                  <a:ext cx="1524000" cy="58129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" name="Right Arrow 8"/>
                <p:cNvSpPr/>
                <p:nvPr/>
              </p:nvSpPr>
              <p:spPr>
                <a:xfrm>
                  <a:off x="1295400" y="6272348"/>
                  <a:ext cx="381000" cy="381000"/>
                </a:xfrm>
                <a:prstGeom prst="rightArrow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" name="Rectangle 10"/>
                <p:cNvSpPr/>
                <p:nvPr/>
              </p:nvSpPr>
              <p:spPr>
                <a:xfrm>
                  <a:off x="180975" y="6105525"/>
                  <a:ext cx="1173718" cy="646331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sz="3600" b="1" cap="none" spc="0" dirty="0" smtClean="0">
                      <a:ln w="11430"/>
                      <a:solidFill>
                        <a:srgbClr val="FF0000"/>
                      </a:solidFill>
                    </a:rPr>
                    <a:t>Next</a:t>
                  </a:r>
                  <a:endParaRPr lang="en-US" sz="3600" b="1" cap="none" spc="0" dirty="0">
                    <a:ln w="11430"/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17" name="Action Button: Custom 16">
                <a:hlinkClick r:id="" action="ppaction://hlinkshowjump?jump=nextslide" highlightClick="1"/>
              </p:cNvPr>
              <p:cNvSpPr/>
              <p:nvPr/>
            </p:nvSpPr>
            <p:spPr>
              <a:xfrm>
                <a:off x="7362825" y="6067153"/>
                <a:ext cx="1524000" cy="576670"/>
              </a:xfrm>
              <a:prstGeom prst="actionButtonBlank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Action Button: Home 17">
                <a:hlinkClick r:id="" action="ppaction://hlinkshowjump?jump=firstslide" highlightClick="1"/>
              </p:cNvPr>
              <p:cNvSpPr/>
              <p:nvPr/>
            </p:nvSpPr>
            <p:spPr>
              <a:xfrm>
                <a:off x="6124575" y="6067153"/>
                <a:ext cx="581025" cy="576670"/>
              </a:xfrm>
              <a:prstGeom prst="actionButtonHome">
                <a:avLst/>
              </a:prstGeom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1" name="Rectangle 20"/>
            <p:cNvSpPr/>
            <p:nvPr/>
          </p:nvSpPr>
          <p:spPr>
            <a:xfrm>
              <a:off x="6705600" y="6067153"/>
              <a:ext cx="657225" cy="576670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Left Arrow 21"/>
            <p:cNvSpPr/>
            <p:nvPr/>
          </p:nvSpPr>
          <p:spPr>
            <a:xfrm>
              <a:off x="6781800" y="6172200"/>
              <a:ext cx="457200" cy="381000"/>
            </a:xfrm>
            <a:prstGeom prst="leftArrow">
              <a:avLst/>
            </a:prstGeom>
            <a:solidFill>
              <a:schemeClr val="tx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Action Button: Custom 22">
              <a:hlinkClick r:id="" action="ppaction://noaction" highlightClick="1"/>
            </p:cNvPr>
            <p:cNvSpPr/>
            <p:nvPr/>
          </p:nvSpPr>
          <p:spPr>
            <a:xfrm>
              <a:off x="6705600" y="6041808"/>
              <a:ext cx="657225" cy="576670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84695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7889" y="228600"/>
            <a:ext cx="763721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i="1" dirty="0" smtClean="0">
                <a:ln w="1905">
                  <a:noFill/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Batang" pitchFamily="18" charset="-127"/>
                <a:cs typeface="Arial" pitchFamily="34" charset="0"/>
              </a:rPr>
              <a:t>Endangered Animals and Plants </a:t>
            </a:r>
          </a:p>
          <a:p>
            <a:pPr algn="ctr"/>
            <a:r>
              <a:rPr lang="en-US" sz="4000" i="1" dirty="0" smtClean="0">
                <a:ln w="1905">
                  <a:noFill/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Batang" pitchFamily="18" charset="-127"/>
                <a:cs typeface="Arial" pitchFamily="34" charset="0"/>
              </a:rPr>
              <a:t>in Indonesia</a:t>
            </a:r>
            <a:endParaRPr lang="en-US" sz="4000" i="1" cap="none" spc="0" dirty="0">
              <a:ln w="1905">
                <a:noFill/>
              </a:ln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ea typeface="Batang" pitchFamily="18" charset="-127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524000"/>
            <a:ext cx="9144000" cy="440120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914400" lvl="1" indent="-457200">
              <a:buClr>
                <a:srgbClr val="FFC000"/>
              </a:buClr>
              <a:buFont typeface="Courier New" pitchFamily="49" charset="0"/>
              <a:buChar char="o"/>
            </a:pP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Cenderawasih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marL="914400" lvl="1" indent="-457200">
              <a:buClr>
                <a:srgbClr val="FFC000"/>
              </a:buClr>
              <a:buFont typeface="Courier New" pitchFamily="49" charset="0"/>
              <a:buChar char="o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Rhinoceros</a:t>
            </a:r>
          </a:p>
          <a:p>
            <a:pPr marL="914400" lvl="1" indent="-457200">
              <a:buClr>
                <a:srgbClr val="FFC000"/>
              </a:buClr>
              <a:buFont typeface="Courier New" pitchFamily="49" charset="0"/>
              <a:buChar char="o"/>
            </a:pP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Anoa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marL="914400" lvl="1" indent="-457200">
              <a:buClr>
                <a:srgbClr val="FFC000"/>
              </a:buClr>
              <a:buFont typeface="Courier New" pitchFamily="49" charset="0"/>
              <a:buChar char="o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Komodo</a:t>
            </a:r>
          </a:p>
          <a:p>
            <a:pPr marL="914400" lvl="1" indent="-457200">
              <a:buClr>
                <a:srgbClr val="FFC000"/>
              </a:buClr>
              <a:buFont typeface="Courier New" pitchFamily="49" charset="0"/>
              <a:buChar char="o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Anteater</a:t>
            </a:r>
          </a:p>
          <a:p>
            <a:pPr marL="914400" lvl="1" indent="-457200">
              <a:buClr>
                <a:srgbClr val="FFC000"/>
              </a:buClr>
              <a:buFont typeface="Courier New" pitchFamily="49" charset="0"/>
              <a:buChar char="o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Orang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Utan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marL="914400" lvl="1" indent="-457200">
              <a:buClr>
                <a:srgbClr val="FFC000"/>
              </a:buClr>
              <a:buFont typeface="Courier New" pitchFamily="49" charset="0"/>
              <a:buChar char="o"/>
            </a:pP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Siamang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marL="914400" lvl="1" indent="-457200">
              <a:buClr>
                <a:srgbClr val="FFC000"/>
              </a:buClr>
              <a:buFont typeface="Courier New" pitchFamily="49" charset="0"/>
              <a:buChar char="o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Javanese Tiger</a:t>
            </a:r>
          </a:p>
          <a:p>
            <a:pPr marL="914400" lvl="1" indent="-457200">
              <a:buClr>
                <a:srgbClr val="FFC000"/>
              </a:buClr>
              <a:buFont typeface="Courier New" pitchFamily="49" charset="0"/>
              <a:buChar char="o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Balinese starling</a:t>
            </a:r>
          </a:p>
          <a:p>
            <a:pPr marL="914400" lvl="1" indent="-457200">
              <a:buClr>
                <a:srgbClr val="FFC000"/>
              </a:buClr>
              <a:buFont typeface="Courier New" pitchFamily="49" charset="0"/>
              <a:buChar char="o"/>
            </a:pPr>
            <a:r>
              <a:rPr lang="en-US" sz="2800" dirty="0" err="1">
                <a:latin typeface="Arial" pitchFamily="34" charset="0"/>
                <a:cs typeface="Arial" pitchFamily="34" charset="0"/>
              </a:rPr>
              <a:t>R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afflesia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Arnoldii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124575" y="6019800"/>
            <a:ext cx="2762250" cy="646331"/>
            <a:chOff x="6124575" y="6019800"/>
            <a:chExt cx="2762250" cy="646331"/>
          </a:xfrm>
        </p:grpSpPr>
        <p:grpSp>
          <p:nvGrpSpPr>
            <p:cNvPr id="5" name="Group 4"/>
            <p:cNvGrpSpPr/>
            <p:nvPr/>
          </p:nvGrpSpPr>
          <p:grpSpPr>
            <a:xfrm>
              <a:off x="6124575" y="6019800"/>
              <a:ext cx="2762250" cy="646331"/>
              <a:chOff x="6124575" y="6019800"/>
              <a:chExt cx="2762250" cy="646331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7315200" y="6019800"/>
                <a:ext cx="1571625" cy="646331"/>
                <a:chOff x="180975" y="6105525"/>
                <a:chExt cx="1571625" cy="646331"/>
              </a:xfrm>
            </p:grpSpPr>
            <p:sp>
              <p:nvSpPr>
                <p:cNvPr id="12" name="Rectangle 11"/>
                <p:cNvSpPr/>
                <p:nvPr/>
              </p:nvSpPr>
              <p:spPr>
                <a:xfrm>
                  <a:off x="228600" y="6152878"/>
                  <a:ext cx="1524000" cy="58129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Right Arrow 12"/>
                <p:cNvSpPr/>
                <p:nvPr/>
              </p:nvSpPr>
              <p:spPr>
                <a:xfrm>
                  <a:off x="1295400" y="6272348"/>
                  <a:ext cx="381000" cy="381000"/>
                </a:xfrm>
                <a:prstGeom prst="rightArrow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" name="Rectangle 13"/>
                <p:cNvSpPr/>
                <p:nvPr/>
              </p:nvSpPr>
              <p:spPr>
                <a:xfrm>
                  <a:off x="180975" y="6105525"/>
                  <a:ext cx="1173718" cy="646331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sz="3600" b="1" cap="none" spc="0" dirty="0" smtClean="0">
                      <a:ln w="11430"/>
                      <a:solidFill>
                        <a:srgbClr val="FF0000"/>
                      </a:solidFill>
                    </a:rPr>
                    <a:t>Next</a:t>
                  </a:r>
                  <a:endParaRPr lang="en-US" sz="3600" b="1" cap="none" spc="0" dirty="0">
                    <a:ln w="11430"/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10" name="Action Button: Custom 9">
                <a:hlinkClick r:id="" action="ppaction://hlinkshowjump?jump=nextslide" highlightClick="1"/>
              </p:cNvPr>
              <p:cNvSpPr/>
              <p:nvPr/>
            </p:nvSpPr>
            <p:spPr>
              <a:xfrm>
                <a:off x="7362825" y="6067153"/>
                <a:ext cx="1524000" cy="576670"/>
              </a:xfrm>
              <a:prstGeom prst="actionButtonBlank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Action Button: Home 10">
                <a:hlinkClick r:id="" action="ppaction://hlinkshowjump?jump=firstslide" highlightClick="1"/>
              </p:cNvPr>
              <p:cNvSpPr/>
              <p:nvPr/>
            </p:nvSpPr>
            <p:spPr>
              <a:xfrm>
                <a:off x="6124575" y="6067153"/>
                <a:ext cx="581025" cy="576670"/>
              </a:xfrm>
              <a:prstGeom prst="actionButtonHome">
                <a:avLst/>
              </a:prstGeom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" name="Rectangle 5"/>
            <p:cNvSpPr/>
            <p:nvPr/>
          </p:nvSpPr>
          <p:spPr>
            <a:xfrm>
              <a:off x="6705600" y="6067153"/>
              <a:ext cx="657225" cy="576670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Left Arrow 6"/>
            <p:cNvSpPr/>
            <p:nvPr/>
          </p:nvSpPr>
          <p:spPr>
            <a:xfrm>
              <a:off x="6781800" y="6172200"/>
              <a:ext cx="457200" cy="381000"/>
            </a:xfrm>
            <a:prstGeom prst="lef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Action Button: Custom 7">
              <a:hlinkClick r:id="" action="ppaction://hlinkshowjump?jump=previousslide" highlightClick="1"/>
            </p:cNvPr>
            <p:cNvSpPr/>
            <p:nvPr/>
          </p:nvSpPr>
          <p:spPr>
            <a:xfrm>
              <a:off x="6705600" y="6067153"/>
              <a:ext cx="657225" cy="576670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42450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848487"/>
              </p:ext>
            </p:extLst>
          </p:nvPr>
        </p:nvGraphicFramePr>
        <p:xfrm>
          <a:off x="533400" y="1397000"/>
          <a:ext cx="8077200" cy="45466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038600"/>
                <a:gridCol w="4038600"/>
              </a:tblGrid>
              <a:tr h="7366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Arial" pitchFamily="34" charset="0"/>
                          <a:cs typeface="Arial" pitchFamily="34" charset="0"/>
                        </a:rPr>
                        <a:t>Sexually</a:t>
                      </a:r>
                      <a:endParaRPr lang="en-US" sz="4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Arial" pitchFamily="34" charset="0"/>
                          <a:cs typeface="Arial" pitchFamily="34" charset="0"/>
                        </a:rPr>
                        <a:t>Asexually</a:t>
                      </a:r>
                      <a:endParaRPr lang="en-US" sz="4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270000">
                <a:tc>
                  <a:txBody>
                    <a:bodyPr/>
                    <a:lstStyle/>
                    <a:p>
                      <a:pPr algn="l"/>
                      <a:r>
                        <a:rPr kumimoji="0" lang="en-US" sz="2000" b="0" i="0" kern="12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Fusion of a male gamete (sperm) and female gamete (ovum)</a:t>
                      </a:r>
                      <a:endParaRPr lang="en-US" sz="20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2000" b="0" i="0" kern="12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Without using gametes or reproductive cells</a:t>
                      </a:r>
                    </a:p>
                    <a:p>
                      <a:pPr algn="l"/>
                      <a:endParaRPr lang="en-US" sz="20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270000">
                <a:tc>
                  <a:txBody>
                    <a:bodyPr/>
                    <a:lstStyle/>
                    <a:p>
                      <a:pPr algn="l"/>
                      <a:r>
                        <a:rPr kumimoji="0" lang="en-US" sz="2000" b="0" i="0" kern="12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Involve male and </a:t>
                      </a:r>
                      <a:r>
                        <a:rPr kumimoji="0" lang="en-US" sz="2000" b="0" i="0" kern="1200" dirty="0" err="1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femaleparents</a:t>
                      </a:r>
                      <a:endParaRPr lang="en-US" sz="20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2000" b="0" i="0" kern="12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Involve just a parent</a:t>
                      </a:r>
                      <a:endParaRPr lang="en-US" sz="20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270000">
                <a:tc>
                  <a:txBody>
                    <a:bodyPr/>
                    <a:lstStyle/>
                    <a:p>
                      <a:pPr algn="l"/>
                      <a:r>
                        <a:rPr kumimoji="0" lang="en-US" sz="2000" b="0" i="0" kern="12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New individual </a:t>
                      </a:r>
                      <a:r>
                        <a:rPr kumimoji="0" lang="en-US" sz="2000" b="0" i="0" kern="1200" dirty="0" err="1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producedvarying</a:t>
                      </a:r>
                      <a:r>
                        <a:rPr kumimoji="0" lang="en-US" sz="2000" b="0" i="0" kern="12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in the characteristics(differ from parents)</a:t>
                      </a:r>
                      <a:endParaRPr lang="en-US" sz="20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2000" b="0" i="0" kern="12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Characteristics of new individual same or identical with parent</a:t>
                      </a:r>
                      <a:endParaRPr lang="en-US" sz="20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591607" y="-74950"/>
            <a:ext cx="596977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i="1" cap="none" spc="0" dirty="0" smtClean="0">
                <a:ln w="1905">
                  <a:noFill/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Batang" pitchFamily="18" charset="-127"/>
                <a:cs typeface="Arial" pitchFamily="34" charset="0"/>
              </a:rPr>
              <a:t>Organisms reproduce </a:t>
            </a:r>
          </a:p>
          <a:p>
            <a:pPr algn="ctr"/>
            <a:r>
              <a:rPr lang="en-US" sz="4400" i="1" dirty="0" smtClean="0">
                <a:ln w="1905">
                  <a:noFill/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Batang" pitchFamily="18" charset="-127"/>
                <a:cs typeface="Arial" pitchFamily="34" charset="0"/>
              </a:rPr>
              <a:t>S</a:t>
            </a:r>
            <a:r>
              <a:rPr lang="en-US" sz="4400" i="1" cap="none" spc="0" dirty="0" smtClean="0">
                <a:ln w="1905">
                  <a:noFill/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Batang" pitchFamily="18" charset="-127"/>
                <a:cs typeface="Arial" pitchFamily="34" charset="0"/>
              </a:rPr>
              <a:t>exually and Asexually</a:t>
            </a:r>
            <a:endParaRPr lang="en-US" sz="4400" i="1" cap="none" spc="0" dirty="0">
              <a:ln w="1905">
                <a:noFill/>
              </a:ln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ea typeface="Batang" pitchFamily="18" charset="-127"/>
              <a:cs typeface="Arial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124575" y="6019800"/>
            <a:ext cx="2762250" cy="646331"/>
            <a:chOff x="6124575" y="6019800"/>
            <a:chExt cx="2762250" cy="646331"/>
          </a:xfrm>
        </p:grpSpPr>
        <p:grpSp>
          <p:nvGrpSpPr>
            <p:cNvPr id="5" name="Group 4"/>
            <p:cNvGrpSpPr/>
            <p:nvPr/>
          </p:nvGrpSpPr>
          <p:grpSpPr>
            <a:xfrm>
              <a:off x="6124575" y="6019800"/>
              <a:ext cx="2762250" cy="646331"/>
              <a:chOff x="6124575" y="6019800"/>
              <a:chExt cx="2762250" cy="646331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7315200" y="6019800"/>
                <a:ext cx="1571625" cy="646331"/>
                <a:chOff x="180975" y="6105525"/>
                <a:chExt cx="1571625" cy="646331"/>
              </a:xfrm>
            </p:grpSpPr>
            <p:sp>
              <p:nvSpPr>
                <p:cNvPr id="12" name="Rectangle 11"/>
                <p:cNvSpPr/>
                <p:nvPr/>
              </p:nvSpPr>
              <p:spPr>
                <a:xfrm>
                  <a:off x="228600" y="6152878"/>
                  <a:ext cx="1524000" cy="58129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Right Arrow 12"/>
                <p:cNvSpPr/>
                <p:nvPr/>
              </p:nvSpPr>
              <p:spPr>
                <a:xfrm>
                  <a:off x="1295400" y="6272348"/>
                  <a:ext cx="381000" cy="381000"/>
                </a:xfrm>
                <a:prstGeom prst="rightArrow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" name="Rectangle 13"/>
                <p:cNvSpPr/>
                <p:nvPr/>
              </p:nvSpPr>
              <p:spPr>
                <a:xfrm>
                  <a:off x="180975" y="6105525"/>
                  <a:ext cx="1173718" cy="646331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sz="3600" b="1" cap="none" spc="0" dirty="0" smtClean="0">
                      <a:ln w="11430"/>
                      <a:solidFill>
                        <a:srgbClr val="FF0000"/>
                      </a:solidFill>
                    </a:rPr>
                    <a:t>Next</a:t>
                  </a:r>
                  <a:endParaRPr lang="en-US" sz="3600" b="1" cap="none" spc="0" dirty="0">
                    <a:ln w="11430"/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10" name="Action Button: Custom 9">
                <a:hlinkClick r:id="" action="ppaction://hlinkshowjump?jump=nextslide" highlightClick="1"/>
              </p:cNvPr>
              <p:cNvSpPr/>
              <p:nvPr/>
            </p:nvSpPr>
            <p:spPr>
              <a:xfrm>
                <a:off x="7362825" y="6067153"/>
                <a:ext cx="1524000" cy="576670"/>
              </a:xfrm>
              <a:prstGeom prst="actionButtonBlank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Action Button: Home 10">
                <a:hlinkClick r:id="" action="ppaction://hlinkshowjump?jump=firstslide" highlightClick="1"/>
              </p:cNvPr>
              <p:cNvSpPr/>
              <p:nvPr/>
            </p:nvSpPr>
            <p:spPr>
              <a:xfrm>
                <a:off x="6124575" y="6067153"/>
                <a:ext cx="581025" cy="576670"/>
              </a:xfrm>
              <a:prstGeom prst="actionButtonHome">
                <a:avLst/>
              </a:prstGeom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" name="Rectangle 5"/>
            <p:cNvSpPr/>
            <p:nvPr/>
          </p:nvSpPr>
          <p:spPr>
            <a:xfrm>
              <a:off x="6705600" y="6067153"/>
              <a:ext cx="657225" cy="576670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Left Arrow 6"/>
            <p:cNvSpPr/>
            <p:nvPr/>
          </p:nvSpPr>
          <p:spPr>
            <a:xfrm>
              <a:off x="6781800" y="6172200"/>
              <a:ext cx="457200" cy="381000"/>
            </a:xfrm>
            <a:prstGeom prst="lef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Action Button: Custom 7">
              <a:hlinkClick r:id="" action="ppaction://hlinkshowjump?jump=previousslide" highlightClick="1"/>
            </p:cNvPr>
            <p:cNvSpPr/>
            <p:nvPr/>
          </p:nvSpPr>
          <p:spPr>
            <a:xfrm>
              <a:off x="6705600" y="6067153"/>
              <a:ext cx="657225" cy="576670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93340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84348" y="959877"/>
            <a:ext cx="8534400" cy="2316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84348" y="3276600"/>
            <a:ext cx="85344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6124575" y="6019800"/>
            <a:ext cx="2762250" cy="646331"/>
            <a:chOff x="6124575" y="6019800"/>
            <a:chExt cx="2762250" cy="646331"/>
          </a:xfrm>
        </p:grpSpPr>
        <p:grpSp>
          <p:nvGrpSpPr>
            <p:cNvPr id="5" name="Group 4"/>
            <p:cNvGrpSpPr/>
            <p:nvPr/>
          </p:nvGrpSpPr>
          <p:grpSpPr>
            <a:xfrm>
              <a:off x="6124575" y="6019800"/>
              <a:ext cx="2762250" cy="646331"/>
              <a:chOff x="6124575" y="6019800"/>
              <a:chExt cx="2762250" cy="646331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7315200" y="6019800"/>
                <a:ext cx="1571625" cy="646331"/>
                <a:chOff x="180975" y="6105525"/>
                <a:chExt cx="1571625" cy="646331"/>
              </a:xfrm>
            </p:grpSpPr>
            <p:sp>
              <p:nvSpPr>
                <p:cNvPr id="12" name="Rectangle 11"/>
                <p:cNvSpPr/>
                <p:nvPr/>
              </p:nvSpPr>
              <p:spPr>
                <a:xfrm>
                  <a:off x="228600" y="6152878"/>
                  <a:ext cx="1524000" cy="58129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Right Arrow 12"/>
                <p:cNvSpPr/>
                <p:nvPr/>
              </p:nvSpPr>
              <p:spPr>
                <a:xfrm>
                  <a:off x="1295400" y="6272348"/>
                  <a:ext cx="381000" cy="381000"/>
                </a:xfrm>
                <a:prstGeom prst="rightArrow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" name="Rectangle 13"/>
                <p:cNvSpPr/>
                <p:nvPr/>
              </p:nvSpPr>
              <p:spPr>
                <a:xfrm>
                  <a:off x="180975" y="6105525"/>
                  <a:ext cx="1173718" cy="646331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sz="3600" b="1" cap="none" spc="0" dirty="0" smtClean="0">
                      <a:ln w="11430"/>
                      <a:solidFill>
                        <a:srgbClr val="FF0000"/>
                      </a:solidFill>
                    </a:rPr>
                    <a:t>Next</a:t>
                  </a:r>
                  <a:endParaRPr lang="en-US" sz="3600" b="1" cap="none" spc="0" dirty="0">
                    <a:ln w="11430"/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10" name="Action Button: Custom 9">
                <a:hlinkClick r:id="" action="ppaction://hlinkshowjump?jump=nextslide" highlightClick="1"/>
              </p:cNvPr>
              <p:cNvSpPr/>
              <p:nvPr/>
            </p:nvSpPr>
            <p:spPr>
              <a:xfrm>
                <a:off x="7362825" y="6067153"/>
                <a:ext cx="1524000" cy="576670"/>
              </a:xfrm>
              <a:prstGeom prst="actionButtonBlank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Action Button: Home 10">
                <a:hlinkClick r:id="" action="ppaction://hlinkshowjump?jump=firstslide" highlightClick="1"/>
              </p:cNvPr>
              <p:cNvSpPr/>
              <p:nvPr/>
            </p:nvSpPr>
            <p:spPr>
              <a:xfrm>
                <a:off x="6124575" y="6067153"/>
                <a:ext cx="581025" cy="576670"/>
              </a:xfrm>
              <a:prstGeom prst="actionButtonHome">
                <a:avLst/>
              </a:prstGeom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" name="Rectangle 5"/>
            <p:cNvSpPr/>
            <p:nvPr/>
          </p:nvSpPr>
          <p:spPr>
            <a:xfrm>
              <a:off x="6705600" y="6067153"/>
              <a:ext cx="657225" cy="576670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Left Arrow 6"/>
            <p:cNvSpPr/>
            <p:nvPr/>
          </p:nvSpPr>
          <p:spPr>
            <a:xfrm>
              <a:off x="6781800" y="6172200"/>
              <a:ext cx="457200" cy="381000"/>
            </a:xfrm>
            <a:prstGeom prst="lef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Action Button: Custom 7">
              <a:hlinkClick r:id="" action="ppaction://hlinkshowjump?jump=previousslide" highlightClick="1"/>
            </p:cNvPr>
            <p:cNvSpPr/>
            <p:nvPr/>
          </p:nvSpPr>
          <p:spPr>
            <a:xfrm>
              <a:off x="6705600" y="6067153"/>
              <a:ext cx="657225" cy="576670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0175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7862" y="228600"/>
            <a:ext cx="86677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BR" sz="5400" i="1" dirty="0" smtClean="0">
                <a:cs typeface="Arial" pitchFamily="34" charset="0"/>
              </a:rPr>
              <a:t>Sexually</a:t>
            </a:r>
            <a:r>
              <a:rPr lang="pt-BR" sz="5400" i="1" dirty="0">
                <a:cs typeface="Arial" pitchFamily="34" charset="0"/>
              </a:rPr>
              <a:t> </a:t>
            </a:r>
            <a:r>
              <a:rPr lang="pt-BR" sz="5400" i="1" dirty="0" smtClean="0">
                <a:cs typeface="Arial" pitchFamily="34" charset="0"/>
              </a:rPr>
              <a:t>Reproduction in Plant</a:t>
            </a:r>
            <a:endParaRPr lang="pt-BR" sz="5400" i="1" dirty="0"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524000"/>
            <a:ext cx="9144000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Clr>
                <a:srgbClr val="FFC000"/>
              </a:buClr>
              <a:buFont typeface="Courier New" pitchFamily="49" charset="0"/>
              <a:buChar char="o"/>
            </a:pPr>
            <a:r>
              <a:rPr lang="en-US" sz="2800" dirty="0"/>
              <a:t>Flowers have one common function </a:t>
            </a:r>
            <a:r>
              <a:rPr lang="en-US" sz="2800" dirty="0" smtClean="0"/>
              <a:t>- </a:t>
            </a:r>
            <a:r>
              <a:rPr lang="en-US" sz="2800" dirty="0"/>
              <a:t>they bear </a:t>
            </a:r>
            <a:r>
              <a:rPr lang="en-US" sz="2800" dirty="0" smtClean="0"/>
              <a:t>the sexual </a:t>
            </a:r>
            <a:r>
              <a:rPr lang="en-US" sz="2800" dirty="0"/>
              <a:t>reproductive parts which produce male </a:t>
            </a:r>
            <a:r>
              <a:rPr lang="en-US" sz="2800" dirty="0" smtClean="0"/>
              <a:t>and female gametes.</a:t>
            </a:r>
          </a:p>
          <a:p>
            <a:pPr marL="914400" lvl="1" indent="-457200">
              <a:buClr>
                <a:srgbClr val="FFC000"/>
              </a:buClr>
              <a:buFont typeface="Courier New" pitchFamily="49" charset="0"/>
              <a:buChar char="o"/>
            </a:pPr>
            <a:endParaRPr lang="en-US" sz="2800" dirty="0"/>
          </a:p>
          <a:p>
            <a:pPr marL="914400" lvl="1" indent="-457200">
              <a:buClr>
                <a:srgbClr val="FFC000"/>
              </a:buClr>
              <a:buFont typeface="Courier New" pitchFamily="49" charset="0"/>
              <a:buChar char="o"/>
            </a:pPr>
            <a:r>
              <a:rPr lang="en-US" sz="2800" dirty="0" smtClean="0"/>
              <a:t>A </a:t>
            </a:r>
            <a:r>
              <a:rPr lang="en-US" sz="2800" dirty="0"/>
              <a:t>generalized flower consists </a:t>
            </a:r>
            <a:r>
              <a:rPr lang="en-US" sz="2800" dirty="0" smtClean="0"/>
              <a:t>of : </a:t>
            </a:r>
          </a:p>
          <a:p>
            <a:pPr marL="1714500" lvl="3" indent="-342900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000" dirty="0" smtClean="0"/>
              <a:t>Peduncle/pedicel</a:t>
            </a:r>
            <a:endParaRPr lang="en-US" sz="2000" dirty="0"/>
          </a:p>
          <a:p>
            <a:pPr marL="1714500" lvl="3" indent="-342900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000" dirty="0" smtClean="0"/>
              <a:t>Receptacle</a:t>
            </a:r>
            <a:endParaRPr lang="en-US" sz="2000" dirty="0"/>
          </a:p>
          <a:p>
            <a:pPr marL="1714500" lvl="3" indent="-342900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000" dirty="0" smtClean="0"/>
              <a:t>Sepals</a:t>
            </a:r>
            <a:endParaRPr lang="en-US" sz="2000" dirty="0"/>
          </a:p>
          <a:p>
            <a:pPr marL="1714500" lvl="3" indent="-342900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000" dirty="0" smtClean="0"/>
              <a:t>Petals</a:t>
            </a:r>
            <a:endParaRPr lang="en-US" sz="2000" dirty="0"/>
          </a:p>
          <a:p>
            <a:pPr marL="1714500" lvl="3" indent="-342900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000" dirty="0" smtClean="0"/>
              <a:t>Stamen</a:t>
            </a:r>
            <a:endParaRPr lang="en-US" sz="2000" dirty="0"/>
          </a:p>
          <a:p>
            <a:pPr marL="1714500" lvl="3" indent="-342900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000" dirty="0" smtClean="0"/>
              <a:t>Carpels </a:t>
            </a:r>
            <a:r>
              <a:rPr lang="en-US" sz="2000" dirty="0"/>
              <a:t>(pistils</a:t>
            </a:r>
            <a:r>
              <a:rPr lang="en-US" sz="2000" dirty="0" smtClean="0"/>
              <a:t>)</a:t>
            </a:r>
          </a:p>
          <a:p>
            <a:pPr lvl="2">
              <a:buClr>
                <a:srgbClr val="FF0000"/>
              </a:buClr>
            </a:pPr>
            <a:endParaRPr lang="en-US" dirty="0"/>
          </a:p>
          <a:p>
            <a:pPr marL="914400" lvl="1" indent="-457200">
              <a:buClr>
                <a:srgbClr val="FFC000"/>
              </a:buClr>
              <a:buFont typeface="Courier New" pitchFamily="49" charset="0"/>
              <a:buChar char="o"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124575" y="6019800"/>
            <a:ext cx="2762250" cy="646331"/>
            <a:chOff x="6124575" y="6019800"/>
            <a:chExt cx="2762250" cy="646331"/>
          </a:xfrm>
        </p:grpSpPr>
        <p:grpSp>
          <p:nvGrpSpPr>
            <p:cNvPr id="5" name="Group 4"/>
            <p:cNvGrpSpPr/>
            <p:nvPr/>
          </p:nvGrpSpPr>
          <p:grpSpPr>
            <a:xfrm>
              <a:off x="6124575" y="6019800"/>
              <a:ext cx="2762250" cy="646331"/>
              <a:chOff x="6124575" y="6019800"/>
              <a:chExt cx="2762250" cy="646331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7315200" y="6019800"/>
                <a:ext cx="1571625" cy="646331"/>
                <a:chOff x="180975" y="6105525"/>
                <a:chExt cx="1571625" cy="646331"/>
              </a:xfrm>
            </p:grpSpPr>
            <p:sp>
              <p:nvSpPr>
                <p:cNvPr id="12" name="Rectangle 11"/>
                <p:cNvSpPr/>
                <p:nvPr/>
              </p:nvSpPr>
              <p:spPr>
                <a:xfrm>
                  <a:off x="228600" y="6152878"/>
                  <a:ext cx="1524000" cy="58129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Right Arrow 12"/>
                <p:cNvSpPr/>
                <p:nvPr/>
              </p:nvSpPr>
              <p:spPr>
                <a:xfrm>
                  <a:off x="1295400" y="6272348"/>
                  <a:ext cx="381000" cy="381000"/>
                </a:xfrm>
                <a:prstGeom prst="rightArrow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" name="Rectangle 13"/>
                <p:cNvSpPr/>
                <p:nvPr/>
              </p:nvSpPr>
              <p:spPr>
                <a:xfrm>
                  <a:off x="180975" y="6105525"/>
                  <a:ext cx="1173718" cy="646331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sz="3600" b="1" cap="none" spc="0" dirty="0" smtClean="0">
                      <a:ln w="11430"/>
                      <a:solidFill>
                        <a:srgbClr val="FF0000"/>
                      </a:solidFill>
                    </a:rPr>
                    <a:t>Next</a:t>
                  </a:r>
                  <a:endParaRPr lang="en-US" sz="3600" b="1" cap="none" spc="0" dirty="0">
                    <a:ln w="11430"/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10" name="Action Button: Custom 9">
                <a:hlinkClick r:id="" action="ppaction://hlinkshowjump?jump=nextslide" highlightClick="1"/>
              </p:cNvPr>
              <p:cNvSpPr/>
              <p:nvPr/>
            </p:nvSpPr>
            <p:spPr>
              <a:xfrm>
                <a:off x="7362825" y="6067153"/>
                <a:ext cx="1524000" cy="576670"/>
              </a:xfrm>
              <a:prstGeom prst="actionButtonBlank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Action Button: Home 10">
                <a:hlinkClick r:id="" action="ppaction://hlinkshowjump?jump=firstslide" highlightClick="1"/>
              </p:cNvPr>
              <p:cNvSpPr/>
              <p:nvPr/>
            </p:nvSpPr>
            <p:spPr>
              <a:xfrm>
                <a:off x="6124575" y="6067153"/>
                <a:ext cx="581025" cy="576670"/>
              </a:xfrm>
              <a:prstGeom prst="actionButtonHome">
                <a:avLst/>
              </a:prstGeom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" name="Rectangle 5"/>
            <p:cNvSpPr/>
            <p:nvPr/>
          </p:nvSpPr>
          <p:spPr>
            <a:xfrm>
              <a:off x="6705600" y="6067153"/>
              <a:ext cx="657225" cy="576670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Left Arrow 6"/>
            <p:cNvSpPr/>
            <p:nvPr/>
          </p:nvSpPr>
          <p:spPr>
            <a:xfrm>
              <a:off x="6781800" y="6172200"/>
              <a:ext cx="457200" cy="381000"/>
            </a:xfrm>
            <a:prstGeom prst="lef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Action Button: Custom 7">
              <a:hlinkClick r:id="" action="ppaction://hlinkshowjump?jump=previousslide" highlightClick="1"/>
            </p:cNvPr>
            <p:cNvSpPr/>
            <p:nvPr/>
          </p:nvSpPr>
          <p:spPr>
            <a:xfrm>
              <a:off x="6705600" y="6067153"/>
              <a:ext cx="657225" cy="576670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58490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400" dirty="0" smtClean="0"/>
              <a:t>The formation of flower </a:t>
            </a:r>
            <a:r>
              <a:rPr lang="en-US" sz="2400" dirty="0"/>
              <a:t>become </a:t>
            </a:r>
            <a:r>
              <a:rPr lang="en-US" sz="2400" dirty="0" smtClean="0"/>
              <a:t>fruit</a:t>
            </a:r>
            <a:r>
              <a:rPr lang="en-US" sz="2400" dirty="0"/>
              <a:t> </a:t>
            </a:r>
            <a:r>
              <a:rPr lang="en-US" sz="2400" dirty="0" smtClean="0"/>
              <a:t>and seed</a:t>
            </a:r>
            <a:r>
              <a:rPr lang="en-US" sz="1400" dirty="0"/>
              <a:t/>
            </a:r>
            <a:br>
              <a:rPr lang="en-US" sz="1400" dirty="0"/>
            </a:b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C000"/>
              </a:buClr>
              <a:buFont typeface="Courier New" pitchFamily="49" charset="0"/>
              <a:buChar char="o"/>
            </a:pPr>
            <a:r>
              <a:rPr lang="en-US" sz="1800" dirty="0" smtClean="0"/>
              <a:t>During sexual </a:t>
            </a:r>
            <a:r>
              <a:rPr lang="en-US" sz="1800" dirty="0" err="1" smtClean="0"/>
              <a:t>reprodution</a:t>
            </a:r>
            <a:r>
              <a:rPr lang="en-US" sz="1800" dirty="0" smtClean="0"/>
              <a:t> , the male gamete come into contact with the female gametes and fuses with it. This results in the </a:t>
            </a:r>
            <a:r>
              <a:rPr lang="en-US" sz="1800" dirty="0" err="1" smtClean="0"/>
              <a:t>formationof</a:t>
            </a:r>
            <a:r>
              <a:rPr lang="en-US" sz="1800" dirty="0" smtClean="0"/>
              <a:t> fruits and seeds which are able to grow into new plants.</a:t>
            </a:r>
          </a:p>
          <a:p>
            <a:pPr>
              <a:buClr>
                <a:srgbClr val="FFC000"/>
              </a:buClr>
              <a:buFont typeface="Courier New" pitchFamily="49" charset="0"/>
              <a:buChar char="o"/>
            </a:pPr>
            <a:r>
              <a:rPr lang="en-US" sz="1800" dirty="0" smtClean="0"/>
              <a:t>In order for the fusion of the male gamete and the female gamete to take place, pollination and fertilization must be occur.</a:t>
            </a:r>
          </a:p>
          <a:p>
            <a:pPr>
              <a:buClr>
                <a:srgbClr val="FFC000"/>
              </a:buClr>
              <a:buFont typeface="Courier New" pitchFamily="49" charset="0"/>
              <a:buChar char="o"/>
            </a:pPr>
            <a:r>
              <a:rPr lang="en-US" sz="1800" b="1" i="1" dirty="0" smtClean="0"/>
              <a:t>Pollination </a:t>
            </a:r>
            <a:r>
              <a:rPr lang="en-US" sz="1800" dirty="0" smtClean="0"/>
              <a:t>is the transfer of pollen grains from the anther to the stigma of flower.</a:t>
            </a:r>
          </a:p>
          <a:p>
            <a:pPr>
              <a:buClr>
                <a:srgbClr val="FFC000"/>
              </a:buClr>
              <a:buFont typeface="Courier New" pitchFamily="49" charset="0"/>
              <a:buChar char="o"/>
            </a:pPr>
            <a:r>
              <a:rPr lang="en-US" sz="1800" dirty="0" err="1" smtClean="0"/>
              <a:t>Fertilitazion</a:t>
            </a:r>
            <a:r>
              <a:rPr lang="en-US" sz="1800" dirty="0"/>
              <a:t> </a:t>
            </a:r>
            <a:r>
              <a:rPr lang="en-US" sz="1800" dirty="0" smtClean="0"/>
              <a:t>is the process by which the male gamete fuses with the female </a:t>
            </a:r>
            <a:r>
              <a:rPr lang="en-US" sz="1800" dirty="0" err="1" smtClean="0"/>
              <a:t>gemete</a:t>
            </a:r>
            <a:r>
              <a:rPr lang="en-US" sz="1800" dirty="0" smtClean="0"/>
              <a:t> to form a zygote </a:t>
            </a:r>
          </a:p>
          <a:p>
            <a:pPr lvl="8">
              <a:buClr>
                <a:srgbClr val="FFC000"/>
              </a:buClr>
              <a:buFont typeface="Courier New" pitchFamily="49" charset="0"/>
              <a:buChar char="o"/>
            </a:pPr>
            <a:endParaRPr lang="en-US" sz="400" b="1" i="1" dirty="0"/>
          </a:p>
        </p:txBody>
      </p:sp>
      <p:grpSp>
        <p:nvGrpSpPr>
          <p:cNvPr id="4" name="Group 3"/>
          <p:cNvGrpSpPr/>
          <p:nvPr/>
        </p:nvGrpSpPr>
        <p:grpSpPr>
          <a:xfrm>
            <a:off x="6124575" y="6019800"/>
            <a:ext cx="2762250" cy="646331"/>
            <a:chOff x="6124575" y="6019800"/>
            <a:chExt cx="2762250" cy="646331"/>
          </a:xfrm>
        </p:grpSpPr>
        <p:grpSp>
          <p:nvGrpSpPr>
            <p:cNvPr id="5" name="Group 4"/>
            <p:cNvGrpSpPr/>
            <p:nvPr/>
          </p:nvGrpSpPr>
          <p:grpSpPr>
            <a:xfrm>
              <a:off x="6124575" y="6019800"/>
              <a:ext cx="2762250" cy="646331"/>
              <a:chOff x="6124575" y="6019800"/>
              <a:chExt cx="2762250" cy="646331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7315200" y="6019800"/>
                <a:ext cx="1571625" cy="646331"/>
                <a:chOff x="180975" y="6105525"/>
                <a:chExt cx="1571625" cy="646331"/>
              </a:xfrm>
            </p:grpSpPr>
            <p:sp>
              <p:nvSpPr>
                <p:cNvPr id="12" name="Rectangle 11"/>
                <p:cNvSpPr/>
                <p:nvPr/>
              </p:nvSpPr>
              <p:spPr>
                <a:xfrm>
                  <a:off x="228600" y="6152878"/>
                  <a:ext cx="1524000" cy="58129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Right Arrow 12"/>
                <p:cNvSpPr/>
                <p:nvPr/>
              </p:nvSpPr>
              <p:spPr>
                <a:xfrm>
                  <a:off x="1295400" y="6272348"/>
                  <a:ext cx="381000" cy="381000"/>
                </a:xfrm>
                <a:prstGeom prst="rightArrow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" name="Rectangle 13"/>
                <p:cNvSpPr/>
                <p:nvPr/>
              </p:nvSpPr>
              <p:spPr>
                <a:xfrm>
                  <a:off x="180975" y="6105525"/>
                  <a:ext cx="1173718" cy="646331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sz="3600" b="1" cap="none" spc="0" dirty="0" smtClean="0">
                      <a:ln w="11430"/>
                      <a:solidFill>
                        <a:srgbClr val="FF0000"/>
                      </a:solidFill>
                    </a:rPr>
                    <a:t>Next</a:t>
                  </a:r>
                  <a:endParaRPr lang="en-US" sz="3600" b="1" cap="none" spc="0" dirty="0">
                    <a:ln w="11430"/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10" name="Action Button: Custom 9">
                <a:hlinkClick r:id="" action="ppaction://hlinkshowjump?jump=nextslide" highlightClick="1"/>
              </p:cNvPr>
              <p:cNvSpPr/>
              <p:nvPr/>
            </p:nvSpPr>
            <p:spPr>
              <a:xfrm>
                <a:off x="7362825" y="6067153"/>
                <a:ext cx="1524000" cy="576670"/>
              </a:xfrm>
              <a:prstGeom prst="actionButtonBlank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Action Button: Home 10">
                <a:hlinkClick r:id="" action="ppaction://hlinkshowjump?jump=firstslide" highlightClick="1"/>
              </p:cNvPr>
              <p:cNvSpPr/>
              <p:nvPr/>
            </p:nvSpPr>
            <p:spPr>
              <a:xfrm>
                <a:off x="6124575" y="6067153"/>
                <a:ext cx="581025" cy="576670"/>
              </a:xfrm>
              <a:prstGeom prst="actionButtonHome">
                <a:avLst/>
              </a:prstGeom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" name="Rectangle 5"/>
            <p:cNvSpPr/>
            <p:nvPr/>
          </p:nvSpPr>
          <p:spPr>
            <a:xfrm>
              <a:off x="6705600" y="6067153"/>
              <a:ext cx="657225" cy="576670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Left Arrow 6"/>
            <p:cNvSpPr/>
            <p:nvPr/>
          </p:nvSpPr>
          <p:spPr>
            <a:xfrm>
              <a:off x="6781800" y="6172200"/>
              <a:ext cx="457200" cy="381000"/>
            </a:xfrm>
            <a:prstGeom prst="lef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Action Button: Custom 7">
              <a:hlinkClick r:id="" action="ppaction://hlinkshowjump?jump=previousslide" highlightClick="1"/>
            </p:cNvPr>
            <p:cNvSpPr/>
            <p:nvPr/>
          </p:nvSpPr>
          <p:spPr>
            <a:xfrm>
              <a:off x="6705600" y="6067153"/>
              <a:ext cx="657225" cy="576670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49357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pollination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524000"/>
            <a:ext cx="7772400" cy="4572000"/>
          </a:xfrm>
        </p:spPr>
        <p:txBody>
          <a:bodyPr>
            <a:normAutofit fontScale="92500" lnSpcReduction="20000"/>
          </a:bodyPr>
          <a:lstStyle/>
          <a:p>
            <a:pPr>
              <a:buClr>
                <a:srgbClr val="FFC000"/>
              </a:buClr>
              <a:buFont typeface="Courier New" pitchFamily="49" charset="0"/>
              <a:buChar char="o"/>
            </a:pPr>
            <a:r>
              <a:rPr lang="en-US" dirty="0" smtClean="0"/>
              <a:t>Self Pollination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en-US" dirty="0" err="1" smtClean="0"/>
              <a:t>Autogomi</a:t>
            </a:r>
            <a:r>
              <a:rPr lang="en-US" dirty="0" smtClean="0"/>
              <a:t>  ( same flower )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en-US" dirty="0" err="1" smtClean="0"/>
              <a:t>Geitonogami</a:t>
            </a:r>
            <a:r>
              <a:rPr lang="en-US" dirty="0" smtClean="0"/>
              <a:t> ( different flower on the same tree )</a:t>
            </a:r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Clr>
                <a:srgbClr val="FFC000"/>
              </a:buClr>
              <a:buFont typeface="Courier New" pitchFamily="49" charset="0"/>
              <a:buChar char="o"/>
            </a:pPr>
            <a:r>
              <a:rPr lang="en-US" dirty="0" smtClean="0"/>
              <a:t>Cross Pollination ( </a:t>
            </a:r>
            <a:r>
              <a:rPr lang="en-US" dirty="0" err="1" smtClean="0"/>
              <a:t>Alogami</a:t>
            </a:r>
            <a:r>
              <a:rPr lang="en-US" dirty="0" smtClean="0"/>
              <a:t> )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en-US" dirty="0" smtClean="0"/>
              <a:t>Flower from another tree but in the same species</a:t>
            </a:r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Clr>
                <a:srgbClr val="FFC000"/>
              </a:buClr>
              <a:buFont typeface="Courier New" pitchFamily="49" charset="0"/>
              <a:buChar char="o"/>
            </a:pPr>
            <a:r>
              <a:rPr lang="en-US" dirty="0" err="1" smtClean="0"/>
              <a:t>Bastar</a:t>
            </a:r>
            <a:endParaRPr lang="en-US" dirty="0"/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en-US" dirty="0" smtClean="0"/>
              <a:t>Flower from another variety ( but in the same species )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6124575" y="6019800"/>
            <a:ext cx="2762250" cy="646331"/>
            <a:chOff x="6124575" y="6019800"/>
            <a:chExt cx="2762250" cy="646331"/>
          </a:xfrm>
        </p:grpSpPr>
        <p:grpSp>
          <p:nvGrpSpPr>
            <p:cNvPr id="5" name="Group 4"/>
            <p:cNvGrpSpPr/>
            <p:nvPr/>
          </p:nvGrpSpPr>
          <p:grpSpPr>
            <a:xfrm>
              <a:off x="6124575" y="6019800"/>
              <a:ext cx="2762250" cy="646331"/>
              <a:chOff x="6124575" y="6019800"/>
              <a:chExt cx="2762250" cy="646331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7315200" y="6019800"/>
                <a:ext cx="1571625" cy="646331"/>
                <a:chOff x="180975" y="6105525"/>
                <a:chExt cx="1571625" cy="646331"/>
              </a:xfrm>
            </p:grpSpPr>
            <p:sp>
              <p:nvSpPr>
                <p:cNvPr id="12" name="Rectangle 11"/>
                <p:cNvSpPr/>
                <p:nvPr/>
              </p:nvSpPr>
              <p:spPr>
                <a:xfrm>
                  <a:off x="228600" y="6152878"/>
                  <a:ext cx="1524000" cy="58129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Right Arrow 12"/>
                <p:cNvSpPr/>
                <p:nvPr/>
              </p:nvSpPr>
              <p:spPr>
                <a:xfrm>
                  <a:off x="1295400" y="6272348"/>
                  <a:ext cx="381000" cy="381000"/>
                </a:xfrm>
                <a:prstGeom prst="rightArrow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" name="Rectangle 13"/>
                <p:cNvSpPr/>
                <p:nvPr/>
              </p:nvSpPr>
              <p:spPr>
                <a:xfrm>
                  <a:off x="180975" y="6105525"/>
                  <a:ext cx="1173718" cy="646331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sz="3600" b="1" cap="none" spc="0" dirty="0" smtClean="0">
                      <a:ln w="11430"/>
                      <a:solidFill>
                        <a:srgbClr val="FF0000"/>
                      </a:solidFill>
                    </a:rPr>
                    <a:t>Next</a:t>
                  </a:r>
                  <a:endParaRPr lang="en-US" sz="3600" b="1" cap="none" spc="0" dirty="0">
                    <a:ln w="11430"/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10" name="Action Button: Custom 9">
                <a:hlinkClick r:id="" action="ppaction://hlinkshowjump?jump=nextslide" highlightClick="1"/>
              </p:cNvPr>
              <p:cNvSpPr/>
              <p:nvPr/>
            </p:nvSpPr>
            <p:spPr>
              <a:xfrm>
                <a:off x="7362825" y="6067153"/>
                <a:ext cx="1524000" cy="576670"/>
              </a:xfrm>
              <a:prstGeom prst="actionButtonBlank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Action Button: Home 10">
                <a:hlinkClick r:id="" action="ppaction://hlinkshowjump?jump=firstslide" highlightClick="1"/>
              </p:cNvPr>
              <p:cNvSpPr/>
              <p:nvPr/>
            </p:nvSpPr>
            <p:spPr>
              <a:xfrm>
                <a:off x="6124575" y="6067153"/>
                <a:ext cx="581025" cy="576670"/>
              </a:xfrm>
              <a:prstGeom prst="actionButtonHome">
                <a:avLst/>
              </a:prstGeom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" name="Rectangle 5"/>
            <p:cNvSpPr/>
            <p:nvPr/>
          </p:nvSpPr>
          <p:spPr>
            <a:xfrm>
              <a:off x="6705600" y="6067153"/>
              <a:ext cx="657225" cy="576670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Left Arrow 6"/>
            <p:cNvSpPr/>
            <p:nvPr/>
          </p:nvSpPr>
          <p:spPr>
            <a:xfrm>
              <a:off x="6781800" y="6172200"/>
              <a:ext cx="457200" cy="381000"/>
            </a:xfrm>
            <a:prstGeom prst="lef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Action Button: Custom 7">
              <a:hlinkClick r:id="" action="ppaction://hlinkshowjump?jump=previousslide" highlightClick="1"/>
            </p:cNvPr>
            <p:cNvSpPr/>
            <p:nvPr/>
          </p:nvSpPr>
          <p:spPr>
            <a:xfrm>
              <a:off x="6705600" y="6067153"/>
              <a:ext cx="657225" cy="576670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9127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90600"/>
            <a:ext cx="7772400" cy="4572000"/>
          </a:xfrm>
        </p:spPr>
        <p:txBody>
          <a:bodyPr/>
          <a:lstStyle/>
          <a:p>
            <a:pPr>
              <a:buClr>
                <a:srgbClr val="FFC000"/>
              </a:buClr>
              <a:buFont typeface="Courier New" pitchFamily="49" charset="0"/>
              <a:buChar char="o"/>
            </a:pPr>
            <a:r>
              <a:rPr lang="en-US" dirty="0" err="1" smtClean="0"/>
              <a:t>Anemogami</a:t>
            </a:r>
            <a:r>
              <a:rPr lang="en-US" dirty="0" smtClean="0"/>
              <a:t> ( By Wind )</a:t>
            </a:r>
          </a:p>
          <a:p>
            <a:pPr>
              <a:buClr>
                <a:srgbClr val="FFC000"/>
              </a:buClr>
              <a:buFont typeface="Courier New" pitchFamily="49" charset="0"/>
              <a:buChar char="o"/>
            </a:pPr>
            <a:r>
              <a:rPr lang="en-US" dirty="0" err="1" smtClean="0"/>
              <a:t>Hidrogami</a:t>
            </a:r>
            <a:r>
              <a:rPr lang="en-US" dirty="0" smtClean="0"/>
              <a:t> ( By Water )</a:t>
            </a:r>
          </a:p>
          <a:p>
            <a:pPr>
              <a:buClr>
                <a:srgbClr val="FFC000"/>
              </a:buClr>
              <a:buFont typeface="Courier New" pitchFamily="49" charset="0"/>
              <a:buChar char="o"/>
            </a:pPr>
            <a:r>
              <a:rPr lang="en-US" dirty="0" err="1" smtClean="0"/>
              <a:t>Zoidiogami</a:t>
            </a:r>
            <a:r>
              <a:rPr lang="en-US" dirty="0" smtClean="0"/>
              <a:t> ( By Animals )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Ø"/>
            </a:pPr>
            <a:r>
              <a:rPr lang="en-US" dirty="0" err="1" smtClean="0"/>
              <a:t>Ornitogami</a:t>
            </a:r>
            <a:r>
              <a:rPr lang="en-US" dirty="0" smtClean="0"/>
              <a:t> ( By Birds )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Ø"/>
            </a:pPr>
            <a:r>
              <a:rPr lang="en-US" dirty="0" err="1" smtClean="0"/>
              <a:t>Entomogami</a:t>
            </a:r>
            <a:r>
              <a:rPr lang="en-US" dirty="0" smtClean="0"/>
              <a:t> ( By Insects )</a:t>
            </a:r>
          </a:p>
          <a:p>
            <a:pPr marL="457200" indent="-457200">
              <a:buClr>
                <a:srgbClr val="FFC000"/>
              </a:buClr>
              <a:buFont typeface="Courier New" pitchFamily="49" charset="0"/>
              <a:buChar char="o"/>
            </a:pPr>
            <a:r>
              <a:rPr lang="en-US" dirty="0" err="1" smtClean="0"/>
              <a:t>Antropogami</a:t>
            </a:r>
            <a:r>
              <a:rPr lang="en-US" dirty="0" smtClean="0"/>
              <a:t> ( By Human )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6124575" y="6019800"/>
            <a:ext cx="2762250" cy="646331"/>
            <a:chOff x="6124575" y="6019800"/>
            <a:chExt cx="2762250" cy="646331"/>
          </a:xfrm>
        </p:grpSpPr>
        <p:grpSp>
          <p:nvGrpSpPr>
            <p:cNvPr id="5" name="Group 4"/>
            <p:cNvGrpSpPr/>
            <p:nvPr/>
          </p:nvGrpSpPr>
          <p:grpSpPr>
            <a:xfrm>
              <a:off x="6124575" y="6019800"/>
              <a:ext cx="2762250" cy="646331"/>
              <a:chOff x="6124575" y="6019800"/>
              <a:chExt cx="2762250" cy="646331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7315200" y="6019800"/>
                <a:ext cx="1571625" cy="646331"/>
                <a:chOff x="180975" y="6105525"/>
                <a:chExt cx="1571625" cy="646331"/>
              </a:xfrm>
            </p:grpSpPr>
            <p:sp>
              <p:nvSpPr>
                <p:cNvPr id="12" name="Rectangle 11"/>
                <p:cNvSpPr/>
                <p:nvPr/>
              </p:nvSpPr>
              <p:spPr>
                <a:xfrm>
                  <a:off x="228600" y="6152878"/>
                  <a:ext cx="1524000" cy="58129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Right Arrow 12"/>
                <p:cNvSpPr/>
                <p:nvPr/>
              </p:nvSpPr>
              <p:spPr>
                <a:xfrm>
                  <a:off x="1295400" y="6272348"/>
                  <a:ext cx="381000" cy="381000"/>
                </a:xfrm>
                <a:prstGeom prst="rightArrow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" name="Rectangle 13"/>
                <p:cNvSpPr/>
                <p:nvPr/>
              </p:nvSpPr>
              <p:spPr>
                <a:xfrm>
                  <a:off x="180975" y="6105525"/>
                  <a:ext cx="1173718" cy="646331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sz="3600" b="1" cap="none" spc="0" dirty="0" smtClean="0">
                      <a:ln w="11430"/>
                      <a:solidFill>
                        <a:srgbClr val="FF0000"/>
                      </a:solidFill>
                    </a:rPr>
                    <a:t>Next</a:t>
                  </a:r>
                  <a:endParaRPr lang="en-US" sz="3600" b="1" cap="none" spc="0" dirty="0">
                    <a:ln w="11430"/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10" name="Action Button: Custom 9">
                <a:hlinkClick r:id="" action="ppaction://hlinkshowjump?jump=nextslide" highlightClick="1"/>
              </p:cNvPr>
              <p:cNvSpPr/>
              <p:nvPr/>
            </p:nvSpPr>
            <p:spPr>
              <a:xfrm>
                <a:off x="7362825" y="6067153"/>
                <a:ext cx="1524000" cy="576670"/>
              </a:xfrm>
              <a:prstGeom prst="actionButtonBlank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Action Button: Home 10">
                <a:hlinkClick r:id="" action="ppaction://hlinkshowjump?jump=firstslide" highlightClick="1"/>
              </p:cNvPr>
              <p:cNvSpPr/>
              <p:nvPr/>
            </p:nvSpPr>
            <p:spPr>
              <a:xfrm>
                <a:off x="6124575" y="6067153"/>
                <a:ext cx="581025" cy="576670"/>
              </a:xfrm>
              <a:prstGeom prst="actionButtonHome">
                <a:avLst/>
              </a:prstGeom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" name="Rectangle 5"/>
            <p:cNvSpPr/>
            <p:nvPr/>
          </p:nvSpPr>
          <p:spPr>
            <a:xfrm>
              <a:off x="6705600" y="6067153"/>
              <a:ext cx="657225" cy="576670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Left Arrow 6"/>
            <p:cNvSpPr/>
            <p:nvPr/>
          </p:nvSpPr>
          <p:spPr>
            <a:xfrm>
              <a:off x="6781800" y="6172200"/>
              <a:ext cx="457200" cy="381000"/>
            </a:xfrm>
            <a:prstGeom prst="lef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Action Button: Custom 7">
              <a:hlinkClick r:id="" action="ppaction://hlinkshowjump?jump=previousslide" highlightClick="1"/>
            </p:cNvPr>
            <p:cNvSpPr/>
            <p:nvPr/>
          </p:nvSpPr>
          <p:spPr>
            <a:xfrm>
              <a:off x="6705600" y="6067153"/>
              <a:ext cx="657225" cy="576670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91907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124575" y="6019800"/>
            <a:ext cx="2762250" cy="646331"/>
            <a:chOff x="6124575" y="6019800"/>
            <a:chExt cx="2762250" cy="646331"/>
          </a:xfrm>
        </p:grpSpPr>
        <p:grpSp>
          <p:nvGrpSpPr>
            <p:cNvPr id="5" name="Group 4"/>
            <p:cNvGrpSpPr/>
            <p:nvPr/>
          </p:nvGrpSpPr>
          <p:grpSpPr>
            <a:xfrm>
              <a:off x="6124575" y="6019800"/>
              <a:ext cx="2762250" cy="646331"/>
              <a:chOff x="6124575" y="6019800"/>
              <a:chExt cx="2762250" cy="646331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7315200" y="6019800"/>
                <a:ext cx="1571625" cy="646331"/>
                <a:chOff x="180975" y="6105525"/>
                <a:chExt cx="1571625" cy="646331"/>
              </a:xfrm>
            </p:grpSpPr>
            <p:sp>
              <p:nvSpPr>
                <p:cNvPr id="12" name="Rectangle 11"/>
                <p:cNvSpPr/>
                <p:nvPr/>
              </p:nvSpPr>
              <p:spPr>
                <a:xfrm>
                  <a:off x="228600" y="6152878"/>
                  <a:ext cx="1524000" cy="58129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Right Arrow 12"/>
                <p:cNvSpPr/>
                <p:nvPr/>
              </p:nvSpPr>
              <p:spPr>
                <a:xfrm>
                  <a:off x="1295400" y="6272348"/>
                  <a:ext cx="381000" cy="381000"/>
                </a:xfrm>
                <a:prstGeom prst="rightArrow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" name="Rectangle 13"/>
                <p:cNvSpPr/>
                <p:nvPr/>
              </p:nvSpPr>
              <p:spPr>
                <a:xfrm>
                  <a:off x="180975" y="6105525"/>
                  <a:ext cx="1173718" cy="646331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sz="3600" b="1" cap="none" spc="0" dirty="0" smtClean="0">
                      <a:ln w="11430"/>
                      <a:solidFill>
                        <a:srgbClr val="FF0000"/>
                      </a:solidFill>
                    </a:rPr>
                    <a:t>Next</a:t>
                  </a:r>
                  <a:endParaRPr lang="en-US" sz="3600" b="1" cap="none" spc="0" dirty="0">
                    <a:ln w="11430"/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10" name="Action Button: Custom 9">
                <a:hlinkClick r:id="" action="ppaction://hlinkshowjump?jump=nextslide" highlightClick="1"/>
              </p:cNvPr>
              <p:cNvSpPr/>
              <p:nvPr/>
            </p:nvSpPr>
            <p:spPr>
              <a:xfrm>
                <a:off x="7362825" y="6067153"/>
                <a:ext cx="1524000" cy="576670"/>
              </a:xfrm>
              <a:prstGeom prst="actionButtonBlank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Action Button: Home 10">
                <a:hlinkClick r:id="" action="ppaction://hlinkshowjump?jump=firstslide" highlightClick="1"/>
              </p:cNvPr>
              <p:cNvSpPr/>
              <p:nvPr/>
            </p:nvSpPr>
            <p:spPr>
              <a:xfrm>
                <a:off x="6124575" y="6067153"/>
                <a:ext cx="581025" cy="576670"/>
              </a:xfrm>
              <a:prstGeom prst="actionButtonHome">
                <a:avLst/>
              </a:prstGeom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" name="Rectangle 5"/>
            <p:cNvSpPr/>
            <p:nvPr/>
          </p:nvSpPr>
          <p:spPr>
            <a:xfrm>
              <a:off x="6705600" y="6067153"/>
              <a:ext cx="657225" cy="576670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Left Arrow 6"/>
            <p:cNvSpPr/>
            <p:nvPr/>
          </p:nvSpPr>
          <p:spPr>
            <a:xfrm>
              <a:off x="6781800" y="6172200"/>
              <a:ext cx="457200" cy="381000"/>
            </a:xfrm>
            <a:prstGeom prst="lef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Action Button: Custom 7">
              <a:hlinkClick r:id="" action="ppaction://hlinkshowjump?jump=previousslide" highlightClick="1"/>
            </p:cNvPr>
            <p:cNvSpPr/>
            <p:nvPr/>
          </p:nvSpPr>
          <p:spPr>
            <a:xfrm>
              <a:off x="6705600" y="6067153"/>
              <a:ext cx="657225" cy="576670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557284"/>
            <a:ext cx="6171730" cy="4635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9182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57200"/>
            <a:ext cx="7772400" cy="914400"/>
          </a:xfrm>
        </p:spPr>
        <p:txBody>
          <a:bodyPr/>
          <a:lstStyle/>
          <a:p>
            <a:pPr algn="ctr"/>
            <a:r>
              <a:rPr lang="en-US" sz="3200" dirty="0" err="1" smtClean="0"/>
              <a:t>Vegtative</a:t>
            </a:r>
            <a:r>
              <a:rPr lang="en-US" sz="3200" dirty="0" smtClean="0"/>
              <a:t> Reproduction in </a:t>
            </a:r>
            <a:r>
              <a:rPr lang="en-US" sz="3200" dirty="0" err="1" smtClean="0"/>
              <a:t>PLants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C000"/>
              </a:buClr>
              <a:buFont typeface="Courier New" pitchFamily="49" charset="0"/>
              <a:buChar char="o"/>
            </a:pPr>
            <a:r>
              <a:rPr lang="en-US" sz="2000" b="1" i="1" dirty="0" smtClean="0"/>
              <a:t>Vegetative reproduction </a:t>
            </a:r>
            <a:r>
              <a:rPr lang="en-US" sz="2000" dirty="0" smtClean="0"/>
              <a:t>is </a:t>
            </a:r>
            <a:r>
              <a:rPr lang="en-US" sz="2000" dirty="0" err="1" smtClean="0"/>
              <a:t>ty</a:t>
            </a:r>
            <a:r>
              <a:rPr lang="en-US" sz="2000" dirty="0" smtClean="0"/>
              <a:t>[e of asexual reproduction that produces a new plant from certain part of the parent plant without involving seeds.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1600" b="1" i="1" dirty="0" err="1" smtClean="0"/>
              <a:t>Rizhome</a:t>
            </a:r>
            <a:r>
              <a:rPr lang="en-US" sz="1600" dirty="0" smtClean="0"/>
              <a:t>: </a:t>
            </a:r>
            <a:r>
              <a:rPr lang="en-US" sz="1600" b="1" i="1" dirty="0" smtClean="0"/>
              <a:t> </a:t>
            </a:r>
            <a:r>
              <a:rPr lang="en-US" sz="1600" dirty="0" smtClean="0"/>
              <a:t>stem that grows under the ground and contain stored food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1600" b="1" i="1" dirty="0" smtClean="0"/>
              <a:t>Tuber</a:t>
            </a:r>
            <a:r>
              <a:rPr lang="en-US" sz="1600" dirty="0" smtClean="0"/>
              <a:t>: an underground stem with a swollen end 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1600" b="1" i="1" dirty="0" smtClean="0"/>
              <a:t>Runner</a:t>
            </a:r>
            <a:r>
              <a:rPr lang="en-US" sz="1600" dirty="0" smtClean="0"/>
              <a:t>: a stem tat creeps on the surface of the ground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1600" b="1" i="1" dirty="0" smtClean="0"/>
              <a:t>Bulb</a:t>
            </a:r>
            <a:r>
              <a:rPr lang="en-US" sz="1600" dirty="0" smtClean="0"/>
              <a:t>: consist of layers of swollen fleshy leaves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1600" b="1" i="1" dirty="0" smtClean="0"/>
              <a:t>Leaf</a:t>
            </a:r>
            <a:r>
              <a:rPr lang="en-US" sz="1600" dirty="0" smtClean="0"/>
              <a:t>: a small bud is produced at a part of leaf that is able to develop into a new plant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1600" b="1" i="1" dirty="0" smtClean="0"/>
              <a:t>Stem</a:t>
            </a:r>
            <a:r>
              <a:rPr lang="en-US" sz="1600" dirty="0" smtClean="0"/>
              <a:t>: reproduce through the stem that has several buds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1600" b="1" i="1" dirty="0" smtClean="0"/>
              <a:t>Bud/ Sucker(tunas)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1600" b="1" i="1" dirty="0" smtClean="0"/>
              <a:t>Cutting(</a:t>
            </a:r>
            <a:r>
              <a:rPr lang="en-US" sz="1600" b="1" i="1" dirty="0" err="1" smtClean="0"/>
              <a:t>stek</a:t>
            </a:r>
            <a:r>
              <a:rPr lang="en-US" sz="1600" b="1" i="1" dirty="0" smtClean="0"/>
              <a:t>)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1600" b="1" i="1" dirty="0" err="1" smtClean="0"/>
              <a:t>Marcot</a:t>
            </a:r>
            <a:r>
              <a:rPr lang="en-US" sz="1600" b="1" i="1" dirty="0" smtClean="0"/>
              <a:t>(</a:t>
            </a:r>
            <a:r>
              <a:rPr lang="en-US" sz="1600" b="1" i="1" dirty="0" err="1" smtClean="0"/>
              <a:t>mencangkok</a:t>
            </a:r>
            <a:r>
              <a:rPr lang="en-US" sz="1600" b="1" i="1" dirty="0" smtClean="0"/>
              <a:t>)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1600" b="1" i="1" dirty="0" smtClean="0"/>
              <a:t>Grafting(</a:t>
            </a:r>
            <a:r>
              <a:rPr lang="en-US" sz="1600" b="1" i="1" dirty="0" err="1" smtClean="0"/>
              <a:t>okulasi</a:t>
            </a:r>
            <a:r>
              <a:rPr lang="en-US" sz="1600" b="1" i="1" dirty="0" smtClean="0"/>
              <a:t>)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1600" b="1" i="1" dirty="0" smtClean="0"/>
              <a:t>Tissue culture</a:t>
            </a:r>
            <a:endParaRPr lang="en-US" sz="1600" b="1" i="1" dirty="0"/>
          </a:p>
        </p:txBody>
      </p:sp>
      <p:grpSp>
        <p:nvGrpSpPr>
          <p:cNvPr id="4" name="Group 3"/>
          <p:cNvGrpSpPr/>
          <p:nvPr/>
        </p:nvGrpSpPr>
        <p:grpSpPr>
          <a:xfrm>
            <a:off x="6124575" y="6019800"/>
            <a:ext cx="2762250" cy="646331"/>
            <a:chOff x="6124575" y="6019800"/>
            <a:chExt cx="2762250" cy="646331"/>
          </a:xfrm>
        </p:grpSpPr>
        <p:grpSp>
          <p:nvGrpSpPr>
            <p:cNvPr id="5" name="Group 4"/>
            <p:cNvGrpSpPr/>
            <p:nvPr/>
          </p:nvGrpSpPr>
          <p:grpSpPr>
            <a:xfrm>
              <a:off x="6124575" y="6019800"/>
              <a:ext cx="2762250" cy="646331"/>
              <a:chOff x="6124575" y="6019800"/>
              <a:chExt cx="2762250" cy="646331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7315200" y="6019800"/>
                <a:ext cx="1571625" cy="646331"/>
                <a:chOff x="180975" y="6105525"/>
                <a:chExt cx="1571625" cy="646331"/>
              </a:xfrm>
            </p:grpSpPr>
            <p:sp>
              <p:nvSpPr>
                <p:cNvPr id="12" name="Rectangle 11"/>
                <p:cNvSpPr/>
                <p:nvPr/>
              </p:nvSpPr>
              <p:spPr>
                <a:xfrm>
                  <a:off x="228600" y="6152878"/>
                  <a:ext cx="1524000" cy="58129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Right Arrow 12"/>
                <p:cNvSpPr/>
                <p:nvPr/>
              </p:nvSpPr>
              <p:spPr>
                <a:xfrm>
                  <a:off x="1295400" y="6272348"/>
                  <a:ext cx="381000" cy="381000"/>
                </a:xfrm>
                <a:prstGeom prst="rightArrow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" name="Rectangle 13"/>
                <p:cNvSpPr/>
                <p:nvPr/>
              </p:nvSpPr>
              <p:spPr>
                <a:xfrm>
                  <a:off x="180975" y="6105525"/>
                  <a:ext cx="1173718" cy="646331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sz="3600" b="1" cap="none" spc="0" dirty="0" smtClean="0">
                      <a:ln w="11430"/>
                      <a:solidFill>
                        <a:srgbClr val="FF0000"/>
                      </a:solidFill>
                    </a:rPr>
                    <a:t>Next</a:t>
                  </a:r>
                  <a:endParaRPr lang="en-US" sz="3600" b="1" cap="none" spc="0" dirty="0">
                    <a:ln w="11430"/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10" name="Action Button: Custom 9">
                <a:hlinkClick r:id="" action="ppaction://hlinkshowjump?jump=nextslide" highlightClick="1"/>
              </p:cNvPr>
              <p:cNvSpPr/>
              <p:nvPr/>
            </p:nvSpPr>
            <p:spPr>
              <a:xfrm>
                <a:off x="7362825" y="6067153"/>
                <a:ext cx="1524000" cy="576670"/>
              </a:xfrm>
              <a:prstGeom prst="actionButtonBlank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Action Button: Home 10">
                <a:hlinkClick r:id="" action="ppaction://hlinkshowjump?jump=firstslide" highlightClick="1"/>
              </p:cNvPr>
              <p:cNvSpPr/>
              <p:nvPr/>
            </p:nvSpPr>
            <p:spPr>
              <a:xfrm>
                <a:off x="6124575" y="6067153"/>
                <a:ext cx="581025" cy="576670"/>
              </a:xfrm>
              <a:prstGeom prst="actionButtonHome">
                <a:avLst/>
              </a:prstGeom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" name="Rectangle 5"/>
            <p:cNvSpPr/>
            <p:nvPr/>
          </p:nvSpPr>
          <p:spPr>
            <a:xfrm>
              <a:off x="6705600" y="6067153"/>
              <a:ext cx="657225" cy="576670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Left Arrow 6"/>
            <p:cNvSpPr/>
            <p:nvPr/>
          </p:nvSpPr>
          <p:spPr>
            <a:xfrm>
              <a:off x="6781800" y="6172200"/>
              <a:ext cx="457200" cy="381000"/>
            </a:xfrm>
            <a:prstGeom prst="lef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Action Button: Custom 7">
              <a:hlinkClick r:id="" action="ppaction://hlinkshowjump?jump=previousslide" highlightClick="1"/>
            </p:cNvPr>
            <p:cNvSpPr/>
            <p:nvPr/>
          </p:nvSpPr>
          <p:spPr>
            <a:xfrm>
              <a:off x="6705600" y="6067153"/>
              <a:ext cx="657225" cy="576670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37590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319461"/>
            <a:ext cx="1895475" cy="24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3671885"/>
            <a:ext cx="4562475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838200"/>
            <a:ext cx="4505325" cy="185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621" y="942608"/>
            <a:ext cx="3429000" cy="1648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6124575" y="6019800"/>
            <a:ext cx="2762250" cy="646331"/>
            <a:chOff x="6124575" y="6019800"/>
            <a:chExt cx="2762250" cy="646331"/>
          </a:xfrm>
        </p:grpSpPr>
        <p:grpSp>
          <p:nvGrpSpPr>
            <p:cNvPr id="9" name="Group 8"/>
            <p:cNvGrpSpPr/>
            <p:nvPr/>
          </p:nvGrpSpPr>
          <p:grpSpPr>
            <a:xfrm>
              <a:off x="6124575" y="6019800"/>
              <a:ext cx="2762250" cy="646331"/>
              <a:chOff x="6124575" y="6019800"/>
              <a:chExt cx="2762250" cy="646331"/>
            </a:xfrm>
          </p:grpSpPr>
          <p:grpSp>
            <p:nvGrpSpPr>
              <p:cNvPr id="13" name="Group 12"/>
              <p:cNvGrpSpPr/>
              <p:nvPr/>
            </p:nvGrpSpPr>
            <p:grpSpPr>
              <a:xfrm>
                <a:off x="7315200" y="6019800"/>
                <a:ext cx="1571625" cy="646331"/>
                <a:chOff x="180975" y="6105525"/>
                <a:chExt cx="1571625" cy="646331"/>
              </a:xfrm>
            </p:grpSpPr>
            <p:sp>
              <p:nvSpPr>
                <p:cNvPr id="16" name="Rectangle 15"/>
                <p:cNvSpPr/>
                <p:nvPr/>
              </p:nvSpPr>
              <p:spPr>
                <a:xfrm>
                  <a:off x="228600" y="6152878"/>
                  <a:ext cx="1524000" cy="58129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" name="Right Arrow 16"/>
                <p:cNvSpPr/>
                <p:nvPr/>
              </p:nvSpPr>
              <p:spPr>
                <a:xfrm>
                  <a:off x="1295400" y="6272348"/>
                  <a:ext cx="381000" cy="381000"/>
                </a:xfrm>
                <a:prstGeom prst="rightArrow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Rectangle 17"/>
                <p:cNvSpPr/>
                <p:nvPr/>
              </p:nvSpPr>
              <p:spPr>
                <a:xfrm>
                  <a:off x="180975" y="6105525"/>
                  <a:ext cx="1173718" cy="646331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sz="3600" b="1" cap="none" spc="0" dirty="0" smtClean="0">
                      <a:ln w="11430"/>
                      <a:solidFill>
                        <a:srgbClr val="FF0000"/>
                      </a:solidFill>
                    </a:rPr>
                    <a:t>Next</a:t>
                  </a:r>
                  <a:endParaRPr lang="en-US" sz="3600" b="1" cap="none" spc="0" dirty="0">
                    <a:ln w="11430"/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14" name="Action Button: Custom 13">
                <a:hlinkClick r:id="" action="ppaction://hlinkshowjump?jump=nextslide" highlightClick="1"/>
              </p:cNvPr>
              <p:cNvSpPr/>
              <p:nvPr/>
            </p:nvSpPr>
            <p:spPr>
              <a:xfrm>
                <a:off x="7362825" y="6067153"/>
                <a:ext cx="1524000" cy="576670"/>
              </a:xfrm>
              <a:prstGeom prst="actionButtonBlank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Action Button: Home 14">
                <a:hlinkClick r:id="" action="ppaction://hlinkshowjump?jump=firstslide" highlightClick="1"/>
              </p:cNvPr>
              <p:cNvSpPr/>
              <p:nvPr/>
            </p:nvSpPr>
            <p:spPr>
              <a:xfrm>
                <a:off x="6124575" y="6067153"/>
                <a:ext cx="581025" cy="576670"/>
              </a:xfrm>
              <a:prstGeom prst="actionButtonHome">
                <a:avLst/>
              </a:prstGeom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" name="Rectangle 9"/>
            <p:cNvSpPr/>
            <p:nvPr/>
          </p:nvSpPr>
          <p:spPr>
            <a:xfrm>
              <a:off x="6705600" y="6067153"/>
              <a:ext cx="657225" cy="576670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Left Arrow 10"/>
            <p:cNvSpPr/>
            <p:nvPr/>
          </p:nvSpPr>
          <p:spPr>
            <a:xfrm>
              <a:off x="6781800" y="6172200"/>
              <a:ext cx="457200" cy="381000"/>
            </a:xfrm>
            <a:prstGeom prst="lef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Action Button: Custom 11">
              <a:hlinkClick r:id="" action="ppaction://hlinkshowjump?jump=previousslide" highlightClick="1"/>
            </p:cNvPr>
            <p:cNvSpPr/>
            <p:nvPr/>
          </p:nvSpPr>
          <p:spPr>
            <a:xfrm>
              <a:off x="6705600" y="6067153"/>
              <a:ext cx="657225" cy="576670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241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457200"/>
            <a:ext cx="8305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cs typeface="Arial" pitchFamily="34" charset="0"/>
              </a:rPr>
              <a:t>The Survival of Organisms are determined by Adaptation, Natural selection, and Reproduction</a:t>
            </a:r>
            <a:endParaRPr lang="en-US" sz="2800" i="1" dirty="0"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2209800"/>
            <a:ext cx="8534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FFC000"/>
              </a:buClr>
              <a:buSzPct val="125000"/>
              <a:buFont typeface="Courier New" pitchFamily="49" charset="0"/>
              <a:buChar char="o"/>
            </a:pPr>
            <a:r>
              <a:rPr lang="en-US" sz="2400" b="1" i="1" dirty="0" smtClean="0"/>
              <a:t>Adaptation, </a:t>
            </a:r>
            <a:r>
              <a:rPr lang="en-US" sz="2400" dirty="0" smtClean="0"/>
              <a:t>is the capability of organisms to adapt  or adjust their body toward the environmental  changes. </a:t>
            </a:r>
            <a:endParaRPr lang="en-US" sz="2400" b="1" i="1" dirty="0" smtClean="0"/>
          </a:p>
          <a:p>
            <a:pPr marL="342900" indent="-342900">
              <a:buClr>
                <a:srgbClr val="FFC000"/>
              </a:buClr>
              <a:buSzPct val="125000"/>
              <a:buFont typeface="Courier New" pitchFamily="49" charset="0"/>
              <a:buChar char="o"/>
            </a:pPr>
            <a:endParaRPr lang="en-US" sz="2400" b="1" i="1" dirty="0"/>
          </a:p>
          <a:p>
            <a:pPr marL="342900" indent="-342900">
              <a:buClr>
                <a:srgbClr val="FFC000"/>
              </a:buClr>
              <a:buSzPct val="125000"/>
              <a:buFont typeface="Courier New" pitchFamily="49" charset="0"/>
              <a:buChar char="o"/>
            </a:pPr>
            <a:r>
              <a:rPr lang="en-US" sz="2400" b="1" i="1" dirty="0" smtClean="0"/>
              <a:t>Natural Selection, </a:t>
            </a:r>
            <a:r>
              <a:rPr lang="en-US" sz="2400" dirty="0" smtClean="0"/>
              <a:t>means that organisms  with traits best suited to their environment are more likely to survive and reproduce.</a:t>
            </a:r>
          </a:p>
          <a:p>
            <a:pPr marL="342900" indent="-342900">
              <a:buClr>
                <a:srgbClr val="FFC000"/>
              </a:buClr>
              <a:buSzPct val="125000"/>
              <a:buFont typeface="Courier New" pitchFamily="49" charset="0"/>
              <a:buChar char="o"/>
            </a:pPr>
            <a:endParaRPr lang="en-US" sz="2400" dirty="0"/>
          </a:p>
          <a:p>
            <a:pPr marL="342900" indent="-342900">
              <a:buClr>
                <a:srgbClr val="FFC000"/>
              </a:buClr>
              <a:buSzPct val="125000"/>
              <a:buFont typeface="Courier New" pitchFamily="49" charset="0"/>
              <a:buChar char="o"/>
            </a:pPr>
            <a:r>
              <a:rPr lang="en-US" sz="2400" b="1" i="1" dirty="0" smtClean="0"/>
              <a:t>Reproduce, </a:t>
            </a:r>
            <a:r>
              <a:rPr lang="en-US" sz="2400" dirty="0" smtClean="0"/>
              <a:t>means that organisms  can reproduce many offspring to keep their existence.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6124575" y="6019800"/>
            <a:ext cx="2762250" cy="646331"/>
            <a:chOff x="6124575" y="6019800"/>
            <a:chExt cx="2762250" cy="646331"/>
          </a:xfrm>
        </p:grpSpPr>
        <p:grpSp>
          <p:nvGrpSpPr>
            <p:cNvPr id="14" name="Group 13"/>
            <p:cNvGrpSpPr/>
            <p:nvPr/>
          </p:nvGrpSpPr>
          <p:grpSpPr>
            <a:xfrm>
              <a:off x="6124575" y="6019800"/>
              <a:ext cx="2762250" cy="646331"/>
              <a:chOff x="6124575" y="6019800"/>
              <a:chExt cx="2762250" cy="646331"/>
            </a:xfrm>
          </p:grpSpPr>
          <p:grpSp>
            <p:nvGrpSpPr>
              <p:cNvPr id="18" name="Group 17"/>
              <p:cNvGrpSpPr/>
              <p:nvPr/>
            </p:nvGrpSpPr>
            <p:grpSpPr>
              <a:xfrm>
                <a:off x="7315200" y="6019800"/>
                <a:ext cx="1571625" cy="646331"/>
                <a:chOff x="180975" y="6105525"/>
                <a:chExt cx="1571625" cy="646331"/>
              </a:xfrm>
            </p:grpSpPr>
            <p:sp>
              <p:nvSpPr>
                <p:cNvPr id="21" name="Rectangle 20"/>
                <p:cNvSpPr/>
                <p:nvPr/>
              </p:nvSpPr>
              <p:spPr>
                <a:xfrm>
                  <a:off x="228600" y="6152878"/>
                  <a:ext cx="1524000" cy="58129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Right Arrow 21"/>
                <p:cNvSpPr/>
                <p:nvPr/>
              </p:nvSpPr>
              <p:spPr>
                <a:xfrm>
                  <a:off x="1295400" y="6272348"/>
                  <a:ext cx="381000" cy="381000"/>
                </a:xfrm>
                <a:prstGeom prst="rightArrow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Rectangle 22"/>
                <p:cNvSpPr/>
                <p:nvPr/>
              </p:nvSpPr>
              <p:spPr>
                <a:xfrm>
                  <a:off x="180975" y="6105525"/>
                  <a:ext cx="1173718" cy="646331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sz="3600" b="1" cap="none" spc="0" dirty="0" smtClean="0">
                      <a:ln w="11430"/>
                      <a:solidFill>
                        <a:srgbClr val="FF0000"/>
                      </a:solidFill>
                    </a:rPr>
                    <a:t>Next</a:t>
                  </a:r>
                  <a:endParaRPr lang="en-US" sz="3600" b="1" cap="none" spc="0" dirty="0">
                    <a:ln w="11430"/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19" name="Action Button: Custom 18">
                <a:hlinkClick r:id="" action="ppaction://hlinkshowjump?jump=nextslide" highlightClick="1"/>
              </p:cNvPr>
              <p:cNvSpPr/>
              <p:nvPr/>
            </p:nvSpPr>
            <p:spPr>
              <a:xfrm>
                <a:off x="7362825" y="6067153"/>
                <a:ext cx="1524000" cy="576670"/>
              </a:xfrm>
              <a:prstGeom prst="actionButtonBlank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Action Button: Home 19">
                <a:hlinkClick r:id="" action="ppaction://hlinkshowjump?jump=firstslide" highlightClick="1"/>
              </p:cNvPr>
              <p:cNvSpPr/>
              <p:nvPr/>
            </p:nvSpPr>
            <p:spPr>
              <a:xfrm>
                <a:off x="6124575" y="6067153"/>
                <a:ext cx="581025" cy="576670"/>
              </a:xfrm>
              <a:prstGeom prst="actionButtonHome">
                <a:avLst/>
              </a:prstGeom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6705600" y="6067153"/>
              <a:ext cx="657225" cy="576670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Left Arrow 15"/>
            <p:cNvSpPr/>
            <p:nvPr/>
          </p:nvSpPr>
          <p:spPr>
            <a:xfrm>
              <a:off x="6781800" y="6172200"/>
              <a:ext cx="457200" cy="381000"/>
            </a:xfrm>
            <a:prstGeom prst="lef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Action Button: Custom 16">
              <a:hlinkClick r:id="" action="ppaction://hlinkshowjump?jump=previousslide" highlightClick="1"/>
            </p:cNvPr>
            <p:cNvSpPr/>
            <p:nvPr/>
          </p:nvSpPr>
          <p:spPr>
            <a:xfrm>
              <a:off x="6705600" y="6067153"/>
              <a:ext cx="657225" cy="576670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06632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81000"/>
            <a:ext cx="7791450" cy="248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" y="4114800"/>
            <a:ext cx="7791450" cy="1398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0" y="5754384"/>
            <a:ext cx="441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dirty="0" smtClean="0"/>
              <a:t>Grafting</a:t>
            </a:r>
            <a:endParaRPr lang="en-US" sz="40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2371725" y="3094105"/>
            <a:ext cx="441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dirty="0" err="1" smtClean="0"/>
              <a:t>Marcot</a:t>
            </a:r>
            <a:endParaRPr lang="en-US" sz="4000" b="1" i="1" dirty="0"/>
          </a:p>
        </p:txBody>
      </p:sp>
      <p:grpSp>
        <p:nvGrpSpPr>
          <p:cNvPr id="9" name="Group 8"/>
          <p:cNvGrpSpPr/>
          <p:nvPr/>
        </p:nvGrpSpPr>
        <p:grpSpPr>
          <a:xfrm>
            <a:off x="6124575" y="6019800"/>
            <a:ext cx="2762250" cy="646331"/>
            <a:chOff x="6124575" y="6019800"/>
            <a:chExt cx="2762250" cy="646331"/>
          </a:xfrm>
        </p:grpSpPr>
        <p:grpSp>
          <p:nvGrpSpPr>
            <p:cNvPr id="10" name="Group 9"/>
            <p:cNvGrpSpPr/>
            <p:nvPr/>
          </p:nvGrpSpPr>
          <p:grpSpPr>
            <a:xfrm>
              <a:off x="6124575" y="6019800"/>
              <a:ext cx="2762250" cy="646331"/>
              <a:chOff x="6124575" y="6019800"/>
              <a:chExt cx="2762250" cy="646331"/>
            </a:xfrm>
          </p:grpSpPr>
          <p:grpSp>
            <p:nvGrpSpPr>
              <p:cNvPr id="14" name="Group 13"/>
              <p:cNvGrpSpPr/>
              <p:nvPr/>
            </p:nvGrpSpPr>
            <p:grpSpPr>
              <a:xfrm>
                <a:off x="7315200" y="6019800"/>
                <a:ext cx="1571625" cy="646331"/>
                <a:chOff x="180975" y="6105525"/>
                <a:chExt cx="1571625" cy="646331"/>
              </a:xfrm>
            </p:grpSpPr>
            <p:sp>
              <p:nvSpPr>
                <p:cNvPr id="17" name="Rectangle 16"/>
                <p:cNvSpPr/>
                <p:nvPr/>
              </p:nvSpPr>
              <p:spPr>
                <a:xfrm>
                  <a:off x="228600" y="6152878"/>
                  <a:ext cx="1524000" cy="58129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Right Arrow 17"/>
                <p:cNvSpPr/>
                <p:nvPr/>
              </p:nvSpPr>
              <p:spPr>
                <a:xfrm>
                  <a:off x="1295400" y="6272348"/>
                  <a:ext cx="381000" cy="381000"/>
                </a:xfrm>
                <a:prstGeom prst="rightArrow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Rectangle 18"/>
                <p:cNvSpPr/>
                <p:nvPr/>
              </p:nvSpPr>
              <p:spPr>
                <a:xfrm>
                  <a:off x="180975" y="6105525"/>
                  <a:ext cx="1173718" cy="646331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sz="3600" b="1" cap="none" spc="0" dirty="0" smtClean="0">
                      <a:ln w="11430"/>
                      <a:solidFill>
                        <a:srgbClr val="FF0000"/>
                      </a:solidFill>
                    </a:rPr>
                    <a:t>Next</a:t>
                  </a:r>
                  <a:endParaRPr lang="en-US" sz="3600" b="1" cap="none" spc="0" dirty="0">
                    <a:ln w="11430"/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15" name="Action Button: Custom 14">
                <a:hlinkClick r:id="" action="ppaction://hlinkshowjump?jump=nextslide" highlightClick="1"/>
              </p:cNvPr>
              <p:cNvSpPr/>
              <p:nvPr/>
            </p:nvSpPr>
            <p:spPr>
              <a:xfrm>
                <a:off x="7362825" y="6067153"/>
                <a:ext cx="1524000" cy="576670"/>
              </a:xfrm>
              <a:prstGeom prst="actionButtonBlank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Action Button: Home 15">
                <a:hlinkClick r:id="" action="ppaction://hlinkshowjump?jump=firstslide" highlightClick="1"/>
              </p:cNvPr>
              <p:cNvSpPr/>
              <p:nvPr/>
            </p:nvSpPr>
            <p:spPr>
              <a:xfrm>
                <a:off x="6124575" y="6067153"/>
                <a:ext cx="581025" cy="576670"/>
              </a:xfrm>
              <a:prstGeom prst="actionButtonHome">
                <a:avLst/>
              </a:prstGeom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" name="Rectangle 10"/>
            <p:cNvSpPr/>
            <p:nvPr/>
          </p:nvSpPr>
          <p:spPr>
            <a:xfrm>
              <a:off x="6705600" y="6067153"/>
              <a:ext cx="657225" cy="576670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Left Arrow 11"/>
            <p:cNvSpPr/>
            <p:nvPr/>
          </p:nvSpPr>
          <p:spPr>
            <a:xfrm>
              <a:off x="6781800" y="6172200"/>
              <a:ext cx="457200" cy="381000"/>
            </a:xfrm>
            <a:prstGeom prst="lef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Action Button: Custom 12">
              <a:hlinkClick r:id="" action="ppaction://hlinkshowjump?jump=previousslide" highlightClick="1"/>
            </p:cNvPr>
            <p:cNvSpPr/>
            <p:nvPr/>
          </p:nvSpPr>
          <p:spPr>
            <a:xfrm>
              <a:off x="6705600" y="6067153"/>
              <a:ext cx="657225" cy="576670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69345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10" descr="http://www.cd3wd.com/cd3wd_40/cd3wd/AGRIC/FB16RE/GIF/F16P010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783950"/>
            <a:ext cx="3352800" cy="1543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866" y="609600"/>
            <a:ext cx="3559933" cy="1891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102" y="3657600"/>
            <a:ext cx="4419600" cy="1955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371599" y="2704531"/>
            <a:ext cx="28194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dirty="0" smtClean="0"/>
              <a:t>Cutting</a:t>
            </a:r>
            <a:endParaRPr lang="en-US" sz="4000" b="1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5219700" y="2667000"/>
            <a:ext cx="3086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dirty="0" smtClean="0"/>
              <a:t>Stem Cutting</a:t>
            </a:r>
            <a:endParaRPr lang="en-US" sz="4000" b="1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1384252" y="5791200"/>
            <a:ext cx="3543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dirty="0" smtClean="0"/>
              <a:t>Tissue Culture</a:t>
            </a:r>
            <a:endParaRPr lang="en-US" sz="4000" b="1" i="1" dirty="0"/>
          </a:p>
        </p:txBody>
      </p:sp>
      <p:grpSp>
        <p:nvGrpSpPr>
          <p:cNvPr id="17" name="Group 16"/>
          <p:cNvGrpSpPr/>
          <p:nvPr/>
        </p:nvGrpSpPr>
        <p:grpSpPr>
          <a:xfrm>
            <a:off x="6124575" y="6019800"/>
            <a:ext cx="2762250" cy="646331"/>
            <a:chOff x="6124575" y="6019800"/>
            <a:chExt cx="2762250" cy="646331"/>
          </a:xfrm>
        </p:grpSpPr>
        <p:grpSp>
          <p:nvGrpSpPr>
            <p:cNvPr id="18" name="Group 17"/>
            <p:cNvGrpSpPr/>
            <p:nvPr/>
          </p:nvGrpSpPr>
          <p:grpSpPr>
            <a:xfrm>
              <a:off x="6124575" y="6019800"/>
              <a:ext cx="2762250" cy="646331"/>
              <a:chOff x="6124575" y="6019800"/>
              <a:chExt cx="2762250" cy="646331"/>
            </a:xfrm>
          </p:grpSpPr>
          <p:grpSp>
            <p:nvGrpSpPr>
              <p:cNvPr id="22" name="Group 21"/>
              <p:cNvGrpSpPr/>
              <p:nvPr/>
            </p:nvGrpSpPr>
            <p:grpSpPr>
              <a:xfrm>
                <a:off x="7315200" y="6019800"/>
                <a:ext cx="1571625" cy="646331"/>
                <a:chOff x="180975" y="6105525"/>
                <a:chExt cx="1571625" cy="646331"/>
              </a:xfrm>
            </p:grpSpPr>
            <p:sp>
              <p:nvSpPr>
                <p:cNvPr id="25" name="Rectangle 24"/>
                <p:cNvSpPr/>
                <p:nvPr/>
              </p:nvSpPr>
              <p:spPr>
                <a:xfrm>
                  <a:off x="228600" y="6152878"/>
                  <a:ext cx="1524000" cy="58129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Right Arrow 25"/>
                <p:cNvSpPr/>
                <p:nvPr/>
              </p:nvSpPr>
              <p:spPr>
                <a:xfrm>
                  <a:off x="1295400" y="6272348"/>
                  <a:ext cx="381000" cy="381000"/>
                </a:xfrm>
                <a:prstGeom prst="rightArrow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" name="Rectangle 26"/>
                <p:cNvSpPr/>
                <p:nvPr/>
              </p:nvSpPr>
              <p:spPr>
                <a:xfrm>
                  <a:off x="180975" y="6105525"/>
                  <a:ext cx="1173718" cy="646331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sz="3600" b="1" cap="none" spc="0" dirty="0" smtClean="0">
                      <a:ln w="11430"/>
                      <a:solidFill>
                        <a:srgbClr val="FF0000"/>
                      </a:solidFill>
                    </a:rPr>
                    <a:t>Next</a:t>
                  </a:r>
                  <a:endParaRPr lang="en-US" sz="3600" b="1" cap="none" spc="0" dirty="0">
                    <a:ln w="11430"/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23" name="Action Button: Custom 22">
                <a:hlinkClick r:id="" action="ppaction://hlinkshowjump?jump=nextslide" highlightClick="1"/>
              </p:cNvPr>
              <p:cNvSpPr/>
              <p:nvPr/>
            </p:nvSpPr>
            <p:spPr>
              <a:xfrm>
                <a:off x="7362825" y="6067153"/>
                <a:ext cx="1524000" cy="576670"/>
              </a:xfrm>
              <a:prstGeom prst="actionButtonBlank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Action Button: Home 23">
                <a:hlinkClick r:id="" action="ppaction://hlinkshowjump?jump=firstslide" highlightClick="1"/>
              </p:cNvPr>
              <p:cNvSpPr/>
              <p:nvPr/>
            </p:nvSpPr>
            <p:spPr>
              <a:xfrm>
                <a:off x="6124575" y="6067153"/>
                <a:ext cx="581025" cy="576670"/>
              </a:xfrm>
              <a:prstGeom prst="actionButtonHome">
                <a:avLst/>
              </a:prstGeom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9" name="Rectangle 18"/>
            <p:cNvSpPr/>
            <p:nvPr/>
          </p:nvSpPr>
          <p:spPr>
            <a:xfrm>
              <a:off x="6705600" y="6067153"/>
              <a:ext cx="657225" cy="576670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Left Arrow 19"/>
            <p:cNvSpPr/>
            <p:nvPr/>
          </p:nvSpPr>
          <p:spPr>
            <a:xfrm>
              <a:off x="6781800" y="6172200"/>
              <a:ext cx="457200" cy="381000"/>
            </a:xfrm>
            <a:prstGeom prst="lef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Action Button: Custom 20">
              <a:hlinkClick r:id="" action="ppaction://hlinkshowjump?jump=previousslide" highlightClick="1"/>
            </p:cNvPr>
            <p:cNvSpPr/>
            <p:nvPr/>
          </p:nvSpPr>
          <p:spPr>
            <a:xfrm>
              <a:off x="6705600" y="6067153"/>
              <a:ext cx="657225" cy="576670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10400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630936"/>
          </a:xfrm>
        </p:spPr>
        <p:txBody>
          <a:bodyPr/>
          <a:lstStyle/>
          <a:p>
            <a:pPr algn="ctr"/>
            <a:r>
              <a:rPr lang="en-US" sz="2400" dirty="0" smtClean="0"/>
              <a:t>Asexually Reproduction in Lower Stage Animals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219200"/>
            <a:ext cx="7772400" cy="4572000"/>
          </a:xfrm>
        </p:spPr>
        <p:txBody>
          <a:bodyPr>
            <a:normAutofit lnSpcReduction="10000"/>
          </a:bodyPr>
          <a:lstStyle/>
          <a:p>
            <a:pPr>
              <a:buClr>
                <a:srgbClr val="FFC000"/>
              </a:buClr>
              <a:buFont typeface="Courier New" pitchFamily="49" charset="0"/>
              <a:buChar char="o"/>
            </a:pPr>
            <a:r>
              <a:rPr lang="en-US" sz="2400" b="1" i="1" dirty="0" smtClean="0"/>
              <a:t>Binary fission</a:t>
            </a:r>
            <a:r>
              <a:rPr lang="en-US" sz="2400" dirty="0" smtClean="0"/>
              <a:t>: an organism divides into two to form two </a:t>
            </a:r>
            <a:r>
              <a:rPr lang="en-US" sz="2400" dirty="0" err="1" smtClean="0"/>
              <a:t>organisims</a:t>
            </a:r>
            <a:endParaRPr lang="en-US" sz="2400" dirty="0" smtClean="0"/>
          </a:p>
          <a:p>
            <a:pPr>
              <a:buClr>
                <a:srgbClr val="FFC000"/>
              </a:buClr>
              <a:buFont typeface="Courier New" pitchFamily="49" charset="0"/>
              <a:buChar char="o"/>
            </a:pPr>
            <a:r>
              <a:rPr lang="en-US" sz="2400" b="1" i="1" dirty="0" smtClean="0"/>
              <a:t>Budding</a:t>
            </a:r>
            <a:r>
              <a:rPr lang="en-US" sz="2400" dirty="0" smtClean="0"/>
              <a:t>: organism forms a buds on its body, then this bud detach itself to become new organism</a:t>
            </a:r>
          </a:p>
          <a:p>
            <a:pPr>
              <a:buClr>
                <a:srgbClr val="FFC000"/>
              </a:buClr>
              <a:buFont typeface="Courier New" pitchFamily="49" charset="0"/>
              <a:buChar char="o"/>
            </a:pPr>
            <a:r>
              <a:rPr lang="en-US" sz="2400" b="1" i="1" dirty="0" smtClean="0"/>
              <a:t>Spore Formation</a:t>
            </a:r>
            <a:r>
              <a:rPr lang="en-US" sz="2400" dirty="0" smtClean="0"/>
              <a:t>: produced in sporangium, the spores will germinate in suitable conditions and become a new plants</a:t>
            </a:r>
          </a:p>
          <a:p>
            <a:pPr>
              <a:buClr>
                <a:srgbClr val="FFC000"/>
              </a:buClr>
              <a:buFont typeface="Courier New" pitchFamily="49" charset="0"/>
              <a:buChar char="o"/>
            </a:pPr>
            <a:r>
              <a:rPr lang="en-US" sz="2400" b="1" i="1" dirty="0" smtClean="0"/>
              <a:t>Rejuvenation (</a:t>
            </a:r>
            <a:r>
              <a:rPr lang="en-US" sz="2400" b="1" i="1" dirty="0" err="1" smtClean="0"/>
              <a:t>regenaration</a:t>
            </a:r>
            <a:r>
              <a:rPr lang="en-US" sz="2400" b="1" i="1" dirty="0" smtClean="0"/>
              <a:t>)</a:t>
            </a:r>
            <a:r>
              <a:rPr lang="en-US" sz="2400" dirty="0" smtClean="0"/>
              <a:t>: a part of the organism that breaks and detaches from the parent will develop into new individual</a:t>
            </a:r>
          </a:p>
          <a:p>
            <a:pPr>
              <a:buClr>
                <a:srgbClr val="FFC000"/>
              </a:buClr>
              <a:buFont typeface="Courier New" pitchFamily="49" charset="0"/>
              <a:buChar char="o"/>
            </a:pPr>
            <a:r>
              <a:rPr lang="en-US" sz="2400" b="1" i="1" dirty="0" smtClean="0"/>
              <a:t>Parthenogenesis</a:t>
            </a:r>
            <a:r>
              <a:rPr lang="en-US" sz="2400" dirty="0" smtClean="0"/>
              <a:t>: new individuals produced from ovum without fertilization process(e.g. plant live)</a:t>
            </a:r>
          </a:p>
          <a:p>
            <a:pPr marL="68580" indent="0">
              <a:buClr>
                <a:srgbClr val="FFC000"/>
              </a:buClr>
              <a:buNone/>
            </a:pPr>
            <a:endParaRPr lang="en-US" sz="2400" b="1" i="1" dirty="0"/>
          </a:p>
        </p:txBody>
      </p:sp>
      <p:grpSp>
        <p:nvGrpSpPr>
          <p:cNvPr id="4" name="Group 3"/>
          <p:cNvGrpSpPr/>
          <p:nvPr/>
        </p:nvGrpSpPr>
        <p:grpSpPr>
          <a:xfrm>
            <a:off x="6124575" y="6019800"/>
            <a:ext cx="2762250" cy="646331"/>
            <a:chOff x="6124575" y="6019800"/>
            <a:chExt cx="2762250" cy="646331"/>
          </a:xfrm>
        </p:grpSpPr>
        <p:grpSp>
          <p:nvGrpSpPr>
            <p:cNvPr id="5" name="Group 4"/>
            <p:cNvGrpSpPr/>
            <p:nvPr/>
          </p:nvGrpSpPr>
          <p:grpSpPr>
            <a:xfrm>
              <a:off x="6124575" y="6019800"/>
              <a:ext cx="2762250" cy="646331"/>
              <a:chOff x="6124575" y="6019800"/>
              <a:chExt cx="2762250" cy="646331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7315200" y="6019800"/>
                <a:ext cx="1571625" cy="646331"/>
                <a:chOff x="180975" y="6105525"/>
                <a:chExt cx="1571625" cy="646331"/>
              </a:xfrm>
            </p:grpSpPr>
            <p:sp>
              <p:nvSpPr>
                <p:cNvPr id="12" name="Rectangle 11"/>
                <p:cNvSpPr/>
                <p:nvPr/>
              </p:nvSpPr>
              <p:spPr>
                <a:xfrm>
                  <a:off x="228600" y="6152878"/>
                  <a:ext cx="1524000" cy="58129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Right Arrow 12"/>
                <p:cNvSpPr/>
                <p:nvPr/>
              </p:nvSpPr>
              <p:spPr>
                <a:xfrm>
                  <a:off x="1295400" y="6272348"/>
                  <a:ext cx="381000" cy="381000"/>
                </a:xfrm>
                <a:prstGeom prst="rightArrow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" name="Rectangle 13"/>
                <p:cNvSpPr/>
                <p:nvPr/>
              </p:nvSpPr>
              <p:spPr>
                <a:xfrm>
                  <a:off x="180975" y="6105525"/>
                  <a:ext cx="1173718" cy="646331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sz="3600" b="1" cap="none" spc="0" dirty="0" smtClean="0">
                      <a:ln w="11430"/>
                      <a:solidFill>
                        <a:srgbClr val="FF0000"/>
                      </a:solidFill>
                    </a:rPr>
                    <a:t>Next</a:t>
                  </a:r>
                  <a:endParaRPr lang="en-US" sz="3600" b="1" cap="none" spc="0" dirty="0">
                    <a:ln w="11430"/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10" name="Action Button: Custom 9">
                <a:hlinkClick r:id="" action="ppaction://hlinkshowjump?jump=nextslide" highlightClick="1"/>
              </p:cNvPr>
              <p:cNvSpPr/>
              <p:nvPr/>
            </p:nvSpPr>
            <p:spPr>
              <a:xfrm>
                <a:off x="7362825" y="6067153"/>
                <a:ext cx="1524000" cy="576670"/>
              </a:xfrm>
              <a:prstGeom prst="actionButtonBlank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Action Button: Home 10">
                <a:hlinkClick r:id="" action="ppaction://hlinkshowjump?jump=firstslide" highlightClick="1"/>
              </p:cNvPr>
              <p:cNvSpPr/>
              <p:nvPr/>
            </p:nvSpPr>
            <p:spPr>
              <a:xfrm>
                <a:off x="6124575" y="6067153"/>
                <a:ext cx="581025" cy="576670"/>
              </a:xfrm>
              <a:prstGeom prst="actionButtonHome">
                <a:avLst/>
              </a:prstGeom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" name="Rectangle 5"/>
            <p:cNvSpPr/>
            <p:nvPr/>
          </p:nvSpPr>
          <p:spPr>
            <a:xfrm>
              <a:off x="6705600" y="6067153"/>
              <a:ext cx="657225" cy="576670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Left Arrow 6"/>
            <p:cNvSpPr/>
            <p:nvPr/>
          </p:nvSpPr>
          <p:spPr>
            <a:xfrm>
              <a:off x="6781800" y="6172200"/>
              <a:ext cx="457200" cy="381000"/>
            </a:xfrm>
            <a:prstGeom prst="lef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Action Button: Custom 7">
              <a:hlinkClick r:id="" action="ppaction://hlinkshowjump?jump=previousslide" highlightClick="1"/>
            </p:cNvPr>
            <p:cNvSpPr/>
            <p:nvPr/>
          </p:nvSpPr>
          <p:spPr>
            <a:xfrm>
              <a:off x="6705600" y="6067153"/>
              <a:ext cx="657225" cy="576670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60209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8600"/>
            <a:ext cx="3548973" cy="294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9" y="4114800"/>
            <a:ext cx="3256854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711" y="264993"/>
            <a:ext cx="3335486" cy="2557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62000" y="3352800"/>
            <a:ext cx="304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 smtClean="0"/>
              <a:t>Binary Fission</a:t>
            </a:r>
            <a:endParaRPr lang="en-US" sz="36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4254690" y="4972734"/>
            <a:ext cx="304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 smtClean="0"/>
              <a:t>Sporangium</a:t>
            </a:r>
            <a:endParaRPr lang="en-US" sz="3600" b="1" i="1" dirty="0"/>
          </a:p>
        </p:txBody>
      </p:sp>
      <p:sp>
        <p:nvSpPr>
          <p:cNvPr id="9" name="TextBox 8"/>
          <p:cNvSpPr txBox="1"/>
          <p:nvPr/>
        </p:nvSpPr>
        <p:spPr>
          <a:xfrm>
            <a:off x="5009454" y="3171825"/>
            <a:ext cx="304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1" dirty="0" smtClean="0"/>
              <a:t>Spore</a:t>
            </a:r>
            <a:endParaRPr lang="en-US" sz="3600" b="1" i="1" dirty="0"/>
          </a:p>
        </p:txBody>
      </p:sp>
      <p:grpSp>
        <p:nvGrpSpPr>
          <p:cNvPr id="11" name="Group 10"/>
          <p:cNvGrpSpPr/>
          <p:nvPr/>
        </p:nvGrpSpPr>
        <p:grpSpPr>
          <a:xfrm>
            <a:off x="6124575" y="6019800"/>
            <a:ext cx="2762250" cy="646331"/>
            <a:chOff x="6124575" y="6019800"/>
            <a:chExt cx="2762250" cy="646331"/>
          </a:xfrm>
        </p:grpSpPr>
        <p:grpSp>
          <p:nvGrpSpPr>
            <p:cNvPr id="12" name="Group 11"/>
            <p:cNvGrpSpPr/>
            <p:nvPr/>
          </p:nvGrpSpPr>
          <p:grpSpPr>
            <a:xfrm>
              <a:off x="6124575" y="6019800"/>
              <a:ext cx="2762250" cy="646331"/>
              <a:chOff x="6124575" y="6019800"/>
              <a:chExt cx="2762250" cy="646331"/>
            </a:xfrm>
          </p:grpSpPr>
          <p:grpSp>
            <p:nvGrpSpPr>
              <p:cNvPr id="16" name="Group 15"/>
              <p:cNvGrpSpPr/>
              <p:nvPr/>
            </p:nvGrpSpPr>
            <p:grpSpPr>
              <a:xfrm>
                <a:off x="7315200" y="6019800"/>
                <a:ext cx="1571625" cy="646331"/>
                <a:chOff x="180975" y="6105525"/>
                <a:chExt cx="1571625" cy="646331"/>
              </a:xfrm>
            </p:grpSpPr>
            <p:sp>
              <p:nvSpPr>
                <p:cNvPr id="19" name="Rectangle 18"/>
                <p:cNvSpPr/>
                <p:nvPr/>
              </p:nvSpPr>
              <p:spPr>
                <a:xfrm>
                  <a:off x="228600" y="6152878"/>
                  <a:ext cx="1524000" cy="58129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Right Arrow 19"/>
                <p:cNvSpPr/>
                <p:nvPr/>
              </p:nvSpPr>
              <p:spPr>
                <a:xfrm>
                  <a:off x="1295400" y="6272348"/>
                  <a:ext cx="381000" cy="381000"/>
                </a:xfrm>
                <a:prstGeom prst="rightArrow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Rectangle 20"/>
                <p:cNvSpPr/>
                <p:nvPr/>
              </p:nvSpPr>
              <p:spPr>
                <a:xfrm>
                  <a:off x="180975" y="6105525"/>
                  <a:ext cx="1173718" cy="646331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sz="3600" b="1" cap="none" spc="0" dirty="0" smtClean="0">
                      <a:ln w="11430"/>
                      <a:solidFill>
                        <a:srgbClr val="FF0000"/>
                      </a:solidFill>
                    </a:rPr>
                    <a:t>Next</a:t>
                  </a:r>
                  <a:endParaRPr lang="en-US" sz="3600" b="1" cap="none" spc="0" dirty="0">
                    <a:ln w="11430"/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17" name="Action Button: Custom 16">
                <a:hlinkClick r:id="" action="ppaction://hlinkshowjump?jump=nextslide" highlightClick="1"/>
              </p:cNvPr>
              <p:cNvSpPr/>
              <p:nvPr/>
            </p:nvSpPr>
            <p:spPr>
              <a:xfrm>
                <a:off x="7362825" y="6067153"/>
                <a:ext cx="1524000" cy="576670"/>
              </a:xfrm>
              <a:prstGeom prst="actionButtonBlank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Action Button: Home 17">
                <a:hlinkClick r:id="" action="ppaction://hlinkshowjump?jump=firstslide" highlightClick="1"/>
              </p:cNvPr>
              <p:cNvSpPr/>
              <p:nvPr/>
            </p:nvSpPr>
            <p:spPr>
              <a:xfrm>
                <a:off x="6124575" y="6067153"/>
                <a:ext cx="581025" cy="576670"/>
              </a:xfrm>
              <a:prstGeom prst="actionButtonHome">
                <a:avLst/>
              </a:prstGeom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" name="Rectangle 12"/>
            <p:cNvSpPr/>
            <p:nvPr/>
          </p:nvSpPr>
          <p:spPr>
            <a:xfrm>
              <a:off x="6705600" y="6067153"/>
              <a:ext cx="657225" cy="576670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Left Arrow 13"/>
            <p:cNvSpPr/>
            <p:nvPr/>
          </p:nvSpPr>
          <p:spPr>
            <a:xfrm>
              <a:off x="6781800" y="6172200"/>
              <a:ext cx="457200" cy="381000"/>
            </a:xfrm>
            <a:prstGeom prst="lef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Action Button: Custom 14">
              <a:hlinkClick r:id="" action="ppaction://hlinkshowjump?jump=previousslide" highlightClick="1"/>
            </p:cNvPr>
            <p:cNvSpPr/>
            <p:nvPr/>
          </p:nvSpPr>
          <p:spPr>
            <a:xfrm>
              <a:off x="6705600" y="6067153"/>
              <a:ext cx="657225" cy="576670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9857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678" y="914400"/>
            <a:ext cx="3813729" cy="299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174602"/>
            <a:ext cx="2971800" cy="2470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143500" y="4109343"/>
            <a:ext cx="304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1" dirty="0" smtClean="0"/>
              <a:t>Budding</a:t>
            </a:r>
            <a:endParaRPr lang="en-US" sz="36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1181542" y="4490913"/>
            <a:ext cx="304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 smtClean="0"/>
              <a:t>Rejuvenation/</a:t>
            </a:r>
            <a:r>
              <a:rPr lang="en-US" sz="3600" b="1" i="1" dirty="0" err="1" smtClean="0"/>
              <a:t>Regenaration</a:t>
            </a:r>
            <a:endParaRPr lang="en-US" sz="3600" b="1" i="1" dirty="0"/>
          </a:p>
        </p:txBody>
      </p:sp>
      <p:grpSp>
        <p:nvGrpSpPr>
          <p:cNvPr id="9" name="Group 8"/>
          <p:cNvGrpSpPr/>
          <p:nvPr/>
        </p:nvGrpSpPr>
        <p:grpSpPr>
          <a:xfrm>
            <a:off x="6124575" y="6019800"/>
            <a:ext cx="2762250" cy="646331"/>
            <a:chOff x="6124575" y="6019800"/>
            <a:chExt cx="2762250" cy="646331"/>
          </a:xfrm>
        </p:grpSpPr>
        <p:grpSp>
          <p:nvGrpSpPr>
            <p:cNvPr id="10" name="Group 9"/>
            <p:cNvGrpSpPr/>
            <p:nvPr/>
          </p:nvGrpSpPr>
          <p:grpSpPr>
            <a:xfrm>
              <a:off x="6124575" y="6019800"/>
              <a:ext cx="2762250" cy="646331"/>
              <a:chOff x="6124575" y="6019800"/>
              <a:chExt cx="2762250" cy="646331"/>
            </a:xfrm>
          </p:grpSpPr>
          <p:grpSp>
            <p:nvGrpSpPr>
              <p:cNvPr id="14" name="Group 13"/>
              <p:cNvGrpSpPr/>
              <p:nvPr/>
            </p:nvGrpSpPr>
            <p:grpSpPr>
              <a:xfrm>
                <a:off x="7315200" y="6019800"/>
                <a:ext cx="1571625" cy="646331"/>
                <a:chOff x="180975" y="6105525"/>
                <a:chExt cx="1571625" cy="646331"/>
              </a:xfrm>
            </p:grpSpPr>
            <p:sp>
              <p:nvSpPr>
                <p:cNvPr id="17" name="Rectangle 16"/>
                <p:cNvSpPr/>
                <p:nvPr/>
              </p:nvSpPr>
              <p:spPr>
                <a:xfrm>
                  <a:off x="228600" y="6152878"/>
                  <a:ext cx="1524000" cy="58129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Right Arrow 17"/>
                <p:cNvSpPr/>
                <p:nvPr/>
              </p:nvSpPr>
              <p:spPr>
                <a:xfrm>
                  <a:off x="1295400" y="6272348"/>
                  <a:ext cx="381000" cy="381000"/>
                </a:xfrm>
                <a:prstGeom prst="rightArrow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Rectangle 18"/>
                <p:cNvSpPr/>
                <p:nvPr/>
              </p:nvSpPr>
              <p:spPr>
                <a:xfrm>
                  <a:off x="180975" y="6105525"/>
                  <a:ext cx="1173718" cy="646331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sz="3600" b="1" cap="none" spc="0" dirty="0" smtClean="0">
                      <a:ln w="11430"/>
                      <a:solidFill>
                        <a:srgbClr val="FF0000"/>
                      </a:solidFill>
                    </a:rPr>
                    <a:t>Next</a:t>
                  </a:r>
                  <a:endParaRPr lang="en-US" sz="3600" b="1" cap="none" spc="0" dirty="0">
                    <a:ln w="11430"/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15" name="Action Button: Custom 14">
                <a:hlinkClick r:id="" action="ppaction://hlinkshowjump?jump=nextslide" highlightClick="1"/>
              </p:cNvPr>
              <p:cNvSpPr/>
              <p:nvPr/>
            </p:nvSpPr>
            <p:spPr>
              <a:xfrm>
                <a:off x="7362825" y="6067153"/>
                <a:ext cx="1524000" cy="576670"/>
              </a:xfrm>
              <a:prstGeom prst="actionButtonBlank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Action Button: Home 15">
                <a:hlinkClick r:id="" action="ppaction://hlinkshowjump?jump=firstslide" highlightClick="1"/>
              </p:cNvPr>
              <p:cNvSpPr/>
              <p:nvPr/>
            </p:nvSpPr>
            <p:spPr>
              <a:xfrm>
                <a:off x="6124575" y="6067153"/>
                <a:ext cx="581025" cy="576670"/>
              </a:xfrm>
              <a:prstGeom prst="actionButtonHome">
                <a:avLst/>
              </a:prstGeom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" name="Rectangle 10"/>
            <p:cNvSpPr/>
            <p:nvPr/>
          </p:nvSpPr>
          <p:spPr>
            <a:xfrm>
              <a:off x="6705600" y="6067153"/>
              <a:ext cx="657225" cy="576670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Left Arrow 11"/>
            <p:cNvSpPr/>
            <p:nvPr/>
          </p:nvSpPr>
          <p:spPr>
            <a:xfrm>
              <a:off x="6781800" y="6172200"/>
              <a:ext cx="457200" cy="381000"/>
            </a:xfrm>
            <a:prstGeom prst="lef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Action Button: Custom 12">
              <a:hlinkClick r:id="" action="ppaction://hlinkshowjump?jump=previousslide" highlightClick="1"/>
            </p:cNvPr>
            <p:cNvSpPr/>
            <p:nvPr/>
          </p:nvSpPr>
          <p:spPr>
            <a:xfrm>
              <a:off x="6705600" y="6067153"/>
              <a:ext cx="657225" cy="576670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7838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35736"/>
          </a:xfrm>
        </p:spPr>
        <p:txBody>
          <a:bodyPr/>
          <a:lstStyle/>
          <a:p>
            <a:pPr algn="ctr"/>
            <a:r>
              <a:rPr lang="en-US" dirty="0" smtClean="0"/>
              <a:t>Thanks for your attention!!</a:t>
            </a:r>
            <a:endParaRPr lang="en-US" dirty="0"/>
          </a:p>
        </p:txBody>
      </p:sp>
      <p:grpSp>
        <p:nvGrpSpPr>
          <p:cNvPr id="31" name="Group 30"/>
          <p:cNvGrpSpPr/>
          <p:nvPr/>
        </p:nvGrpSpPr>
        <p:grpSpPr>
          <a:xfrm>
            <a:off x="6124575" y="6019800"/>
            <a:ext cx="2762261" cy="646331"/>
            <a:chOff x="6124575" y="6019800"/>
            <a:chExt cx="2762261" cy="646331"/>
          </a:xfrm>
        </p:grpSpPr>
        <p:grpSp>
          <p:nvGrpSpPr>
            <p:cNvPr id="32" name="Group 31"/>
            <p:cNvGrpSpPr/>
            <p:nvPr/>
          </p:nvGrpSpPr>
          <p:grpSpPr>
            <a:xfrm>
              <a:off x="6124575" y="6019800"/>
              <a:ext cx="2762261" cy="646331"/>
              <a:chOff x="6124575" y="6019800"/>
              <a:chExt cx="2762261" cy="646331"/>
            </a:xfrm>
          </p:grpSpPr>
          <p:grpSp>
            <p:nvGrpSpPr>
              <p:cNvPr id="36" name="Group 35"/>
              <p:cNvGrpSpPr/>
              <p:nvPr/>
            </p:nvGrpSpPr>
            <p:grpSpPr>
              <a:xfrm>
                <a:off x="7315200" y="6019800"/>
                <a:ext cx="1571625" cy="646331"/>
                <a:chOff x="180975" y="6105525"/>
                <a:chExt cx="1571625" cy="646331"/>
              </a:xfrm>
            </p:grpSpPr>
            <p:sp>
              <p:nvSpPr>
                <p:cNvPr id="39" name="Rectangle 38"/>
                <p:cNvSpPr/>
                <p:nvPr/>
              </p:nvSpPr>
              <p:spPr>
                <a:xfrm>
                  <a:off x="228600" y="6152878"/>
                  <a:ext cx="1524000" cy="58129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" name="Right Arrow 39"/>
                <p:cNvSpPr/>
                <p:nvPr/>
              </p:nvSpPr>
              <p:spPr>
                <a:xfrm>
                  <a:off x="1295400" y="6272348"/>
                  <a:ext cx="381000" cy="381000"/>
                </a:xfrm>
                <a:prstGeom prst="rightArrow">
                  <a:avLst/>
                </a:prstGeom>
                <a:solidFill>
                  <a:schemeClr val="tx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" name="Rectangle 40"/>
                <p:cNvSpPr/>
                <p:nvPr/>
              </p:nvSpPr>
              <p:spPr>
                <a:xfrm>
                  <a:off x="180975" y="6105525"/>
                  <a:ext cx="1173718" cy="646331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sz="3600" b="1" cap="none" spc="0" dirty="0" smtClean="0">
                      <a:ln w="11430"/>
                      <a:solidFill>
                        <a:srgbClr val="FF0000"/>
                      </a:solidFill>
                    </a:rPr>
                    <a:t>Next</a:t>
                  </a:r>
                  <a:endParaRPr lang="en-US" sz="3600" b="1" cap="none" spc="0" dirty="0">
                    <a:ln w="11430"/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37" name="Action Button: Custom 36">
                <a:hlinkClick r:id="" action="ppaction://noaction" highlightClick="1"/>
              </p:cNvPr>
              <p:cNvSpPr/>
              <p:nvPr/>
            </p:nvSpPr>
            <p:spPr>
              <a:xfrm>
                <a:off x="7362836" y="6074365"/>
                <a:ext cx="1524000" cy="576670"/>
              </a:xfrm>
              <a:prstGeom prst="actionButtonBlank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Action Button: Home 37">
                <a:hlinkClick r:id="" action="ppaction://hlinkshowjump?jump=firstslide" highlightClick="1"/>
              </p:cNvPr>
              <p:cNvSpPr/>
              <p:nvPr/>
            </p:nvSpPr>
            <p:spPr>
              <a:xfrm>
                <a:off x="6124575" y="6067153"/>
                <a:ext cx="581025" cy="576670"/>
              </a:xfrm>
              <a:prstGeom prst="actionButtonHome">
                <a:avLst/>
              </a:prstGeom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3" name="Rectangle 32"/>
            <p:cNvSpPr/>
            <p:nvPr/>
          </p:nvSpPr>
          <p:spPr>
            <a:xfrm>
              <a:off x="6705600" y="6067153"/>
              <a:ext cx="657225" cy="576670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Left Arrow 33"/>
            <p:cNvSpPr/>
            <p:nvPr/>
          </p:nvSpPr>
          <p:spPr>
            <a:xfrm>
              <a:off x="6781800" y="6172200"/>
              <a:ext cx="457200" cy="381000"/>
            </a:xfrm>
            <a:prstGeom prst="lef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Action Button: Custom 34">
              <a:hlinkClick r:id="" action="ppaction://hlinkshowjump?jump=previousslide" highlightClick="1"/>
            </p:cNvPr>
            <p:cNvSpPr/>
            <p:nvPr/>
          </p:nvSpPr>
          <p:spPr>
            <a:xfrm>
              <a:off x="6681787" y="6048518"/>
              <a:ext cx="657225" cy="576670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4" name="Picture 4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901" y="1295399"/>
            <a:ext cx="4616860" cy="411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660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75959" y="228600"/>
            <a:ext cx="38010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>
                  <a:noFill/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Batang" pitchFamily="18" charset="-127"/>
                <a:cs typeface="Arial" pitchFamily="34" charset="0"/>
              </a:rPr>
              <a:t>Adaptation</a:t>
            </a:r>
            <a:endParaRPr lang="en-US" sz="5400" b="1" cap="none" spc="0" dirty="0">
              <a:ln w="1905">
                <a:noFill/>
              </a:ln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ea typeface="Batang" pitchFamily="18" charset="-127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1524000"/>
            <a:ext cx="8534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There are three types of adaptation :</a:t>
            </a:r>
          </a:p>
          <a:p>
            <a:pPr marL="285750" indent="-285750">
              <a:buFont typeface="Courier New" pitchFamily="49" charset="0"/>
              <a:buChar char="o"/>
            </a:pPr>
            <a:endParaRPr lang="en-US" sz="2400" dirty="0"/>
          </a:p>
          <a:p>
            <a:pPr marL="342900" indent="-342900">
              <a:buClr>
                <a:srgbClr val="FFC000"/>
              </a:buClr>
              <a:buFont typeface="Courier New" pitchFamily="49" charset="0"/>
              <a:buChar char="o"/>
            </a:pPr>
            <a:r>
              <a:rPr lang="en-US" sz="2400" b="1" i="1" dirty="0" smtClean="0"/>
              <a:t>Morphological Adaptation</a:t>
            </a:r>
          </a:p>
          <a:p>
            <a:pPr marL="800100" lvl="1" indent="-34290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400" dirty="0"/>
              <a:t>	</a:t>
            </a:r>
            <a:r>
              <a:rPr lang="en-US" sz="2400" dirty="0" smtClean="0"/>
              <a:t>Adapt the body structure/morphology of organisms suited 	to their environment.</a:t>
            </a:r>
          </a:p>
          <a:p>
            <a:pPr marL="342900" indent="-342900">
              <a:buClr>
                <a:srgbClr val="FFC000"/>
              </a:buClr>
              <a:buFont typeface="Courier New" pitchFamily="49" charset="0"/>
              <a:buChar char="o"/>
            </a:pPr>
            <a:r>
              <a:rPr lang="en-US" sz="2400" b="1" i="1" dirty="0" smtClean="0"/>
              <a:t>Physiological  Adaptation</a:t>
            </a:r>
          </a:p>
          <a:p>
            <a:pPr marL="800100" lvl="1" indent="-34290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400" dirty="0"/>
              <a:t>	</a:t>
            </a:r>
            <a:r>
              <a:rPr lang="en-US" sz="2400" dirty="0" smtClean="0"/>
              <a:t>Adapt the body organ physiologies of organism suited to 	their environment.</a:t>
            </a:r>
          </a:p>
          <a:p>
            <a:pPr marL="342900" indent="-342900">
              <a:buClr>
                <a:srgbClr val="FFC000"/>
              </a:buClr>
              <a:buFont typeface="Courier New" pitchFamily="49" charset="0"/>
              <a:buChar char="o"/>
            </a:pPr>
            <a:r>
              <a:rPr lang="en-US" sz="2400" b="1" i="1" dirty="0" smtClean="0"/>
              <a:t>Behavioral Adaptation</a:t>
            </a:r>
          </a:p>
          <a:p>
            <a:pPr marL="800100" lvl="1" indent="-34290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400" dirty="0"/>
              <a:t>	</a:t>
            </a:r>
            <a:r>
              <a:rPr lang="en-US" sz="2400" dirty="0" smtClean="0"/>
              <a:t>Adapt the behavior  of organism suited to their 	environment.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6124575" y="6019800"/>
            <a:ext cx="2762250" cy="646331"/>
            <a:chOff x="6124575" y="6019800"/>
            <a:chExt cx="2762250" cy="646331"/>
          </a:xfrm>
        </p:grpSpPr>
        <p:grpSp>
          <p:nvGrpSpPr>
            <p:cNvPr id="12" name="Group 11"/>
            <p:cNvGrpSpPr/>
            <p:nvPr/>
          </p:nvGrpSpPr>
          <p:grpSpPr>
            <a:xfrm>
              <a:off x="6124575" y="6019800"/>
              <a:ext cx="2762250" cy="646331"/>
              <a:chOff x="6124575" y="6019800"/>
              <a:chExt cx="2762250" cy="646331"/>
            </a:xfrm>
          </p:grpSpPr>
          <p:grpSp>
            <p:nvGrpSpPr>
              <p:cNvPr id="16" name="Group 15"/>
              <p:cNvGrpSpPr/>
              <p:nvPr/>
            </p:nvGrpSpPr>
            <p:grpSpPr>
              <a:xfrm>
                <a:off x="7315200" y="6019800"/>
                <a:ext cx="1571625" cy="646331"/>
                <a:chOff x="180975" y="6105525"/>
                <a:chExt cx="1571625" cy="646331"/>
              </a:xfrm>
            </p:grpSpPr>
            <p:sp>
              <p:nvSpPr>
                <p:cNvPr id="19" name="Rectangle 18"/>
                <p:cNvSpPr/>
                <p:nvPr/>
              </p:nvSpPr>
              <p:spPr>
                <a:xfrm>
                  <a:off x="228600" y="6152878"/>
                  <a:ext cx="1524000" cy="58129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Right Arrow 19"/>
                <p:cNvSpPr/>
                <p:nvPr/>
              </p:nvSpPr>
              <p:spPr>
                <a:xfrm>
                  <a:off x="1295400" y="6272348"/>
                  <a:ext cx="381000" cy="381000"/>
                </a:xfrm>
                <a:prstGeom prst="rightArrow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Rectangle 20"/>
                <p:cNvSpPr/>
                <p:nvPr/>
              </p:nvSpPr>
              <p:spPr>
                <a:xfrm>
                  <a:off x="180975" y="6105525"/>
                  <a:ext cx="1173718" cy="646331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sz="3600" b="1" cap="none" spc="0" dirty="0" smtClean="0">
                      <a:ln w="11430"/>
                      <a:solidFill>
                        <a:srgbClr val="FF0000"/>
                      </a:solidFill>
                    </a:rPr>
                    <a:t>Next</a:t>
                  </a:r>
                  <a:endParaRPr lang="en-US" sz="3600" b="1" cap="none" spc="0" dirty="0">
                    <a:ln w="11430"/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17" name="Action Button: Custom 16">
                <a:hlinkClick r:id="" action="ppaction://hlinkshowjump?jump=nextslide" highlightClick="1"/>
              </p:cNvPr>
              <p:cNvSpPr/>
              <p:nvPr/>
            </p:nvSpPr>
            <p:spPr>
              <a:xfrm>
                <a:off x="7362825" y="6067153"/>
                <a:ext cx="1524000" cy="576670"/>
              </a:xfrm>
              <a:prstGeom prst="actionButtonBlank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Action Button: Home 17">
                <a:hlinkClick r:id="" action="ppaction://hlinkshowjump?jump=firstslide" highlightClick="1"/>
              </p:cNvPr>
              <p:cNvSpPr/>
              <p:nvPr/>
            </p:nvSpPr>
            <p:spPr>
              <a:xfrm>
                <a:off x="6124575" y="6067153"/>
                <a:ext cx="581025" cy="576670"/>
              </a:xfrm>
              <a:prstGeom prst="actionButtonHome">
                <a:avLst/>
              </a:prstGeom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" name="Rectangle 12"/>
            <p:cNvSpPr/>
            <p:nvPr/>
          </p:nvSpPr>
          <p:spPr>
            <a:xfrm>
              <a:off x="6705600" y="6067153"/>
              <a:ext cx="657225" cy="576670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Left Arrow 13"/>
            <p:cNvSpPr/>
            <p:nvPr/>
          </p:nvSpPr>
          <p:spPr>
            <a:xfrm>
              <a:off x="6781800" y="6172200"/>
              <a:ext cx="457200" cy="381000"/>
            </a:xfrm>
            <a:prstGeom prst="lef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Action Button: Custom 14">
              <a:hlinkClick r:id="" action="ppaction://hlinkshowjump?jump=previousslide" highlightClick="1"/>
            </p:cNvPr>
            <p:cNvSpPr/>
            <p:nvPr/>
          </p:nvSpPr>
          <p:spPr>
            <a:xfrm>
              <a:off x="6705600" y="6067153"/>
              <a:ext cx="657225" cy="576670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84680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228600"/>
            <a:ext cx="891242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400" i="1" dirty="0" smtClean="0"/>
              <a:t>MORPHOLOGICAL </a:t>
            </a:r>
            <a:r>
              <a:rPr lang="en-US" sz="4400" i="1" dirty="0"/>
              <a:t>ADAPTATION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1600200"/>
            <a:ext cx="82296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Some </a:t>
            </a:r>
            <a:r>
              <a:rPr lang="en-US" sz="2400" dirty="0"/>
              <a:t>examples of morphological </a:t>
            </a:r>
            <a:r>
              <a:rPr lang="en-US" sz="2400" dirty="0" smtClean="0"/>
              <a:t>adaptation :</a:t>
            </a:r>
            <a:endParaRPr lang="en-US" sz="2400" dirty="0"/>
          </a:p>
          <a:p>
            <a:endParaRPr lang="en-US" sz="2000" dirty="0"/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000" dirty="0"/>
              <a:t>Many kinds of beak shape of bird based on their food</a:t>
            </a: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Ø"/>
            </a:pPr>
            <a:endParaRPr lang="en-US" sz="2000" dirty="0"/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000" dirty="0"/>
              <a:t>Many kinds of foot shape of birds based on their habitat</a:t>
            </a: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Ø"/>
            </a:pPr>
            <a:endParaRPr lang="en-US" sz="2000" dirty="0"/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000" dirty="0"/>
              <a:t>Many kinds of mouth shape of insects based on their food</a:t>
            </a: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Ø"/>
            </a:pPr>
            <a:endParaRPr lang="en-US" sz="2000" dirty="0"/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000" dirty="0"/>
              <a:t>Adaptation of xerophytes and hydrophytes</a:t>
            </a: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Ø"/>
            </a:pPr>
            <a:endParaRPr lang="en-US" sz="2000" dirty="0"/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000" dirty="0"/>
              <a:t>Many kinds of tooth construction in </a:t>
            </a:r>
            <a:r>
              <a:rPr lang="en-US" sz="2000" dirty="0" smtClean="0"/>
              <a:t>herbivores , carnivores</a:t>
            </a:r>
            <a:r>
              <a:rPr lang="en-US" sz="2000" dirty="0"/>
              <a:t>, and omnivores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000" dirty="0"/>
          </a:p>
        </p:txBody>
      </p:sp>
      <p:grpSp>
        <p:nvGrpSpPr>
          <p:cNvPr id="12" name="Group 11"/>
          <p:cNvGrpSpPr/>
          <p:nvPr/>
        </p:nvGrpSpPr>
        <p:grpSpPr>
          <a:xfrm>
            <a:off x="6124575" y="6019800"/>
            <a:ext cx="2762250" cy="646331"/>
            <a:chOff x="6124575" y="6019800"/>
            <a:chExt cx="2762250" cy="646331"/>
          </a:xfrm>
        </p:grpSpPr>
        <p:grpSp>
          <p:nvGrpSpPr>
            <p:cNvPr id="13" name="Group 12"/>
            <p:cNvGrpSpPr/>
            <p:nvPr/>
          </p:nvGrpSpPr>
          <p:grpSpPr>
            <a:xfrm>
              <a:off x="6124575" y="6019800"/>
              <a:ext cx="2762250" cy="646331"/>
              <a:chOff x="6124575" y="6019800"/>
              <a:chExt cx="2762250" cy="646331"/>
            </a:xfrm>
          </p:grpSpPr>
          <p:grpSp>
            <p:nvGrpSpPr>
              <p:cNvPr id="17" name="Group 16"/>
              <p:cNvGrpSpPr/>
              <p:nvPr/>
            </p:nvGrpSpPr>
            <p:grpSpPr>
              <a:xfrm>
                <a:off x="7315200" y="6019800"/>
                <a:ext cx="1571625" cy="646331"/>
                <a:chOff x="180975" y="6105525"/>
                <a:chExt cx="1571625" cy="646331"/>
              </a:xfrm>
            </p:grpSpPr>
            <p:sp>
              <p:nvSpPr>
                <p:cNvPr id="20" name="Rectangle 19"/>
                <p:cNvSpPr/>
                <p:nvPr/>
              </p:nvSpPr>
              <p:spPr>
                <a:xfrm>
                  <a:off x="228600" y="6152878"/>
                  <a:ext cx="1524000" cy="58129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Right Arrow 20"/>
                <p:cNvSpPr/>
                <p:nvPr/>
              </p:nvSpPr>
              <p:spPr>
                <a:xfrm>
                  <a:off x="1295400" y="6272348"/>
                  <a:ext cx="381000" cy="381000"/>
                </a:xfrm>
                <a:prstGeom prst="rightArrow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Rectangle 21"/>
                <p:cNvSpPr/>
                <p:nvPr/>
              </p:nvSpPr>
              <p:spPr>
                <a:xfrm>
                  <a:off x="180975" y="6105525"/>
                  <a:ext cx="1173718" cy="646331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sz="3600" b="1" cap="none" spc="0" dirty="0" smtClean="0">
                      <a:ln w="11430"/>
                      <a:solidFill>
                        <a:srgbClr val="FF0000"/>
                      </a:solidFill>
                    </a:rPr>
                    <a:t>Next</a:t>
                  </a:r>
                  <a:endParaRPr lang="en-US" sz="3600" b="1" cap="none" spc="0" dirty="0">
                    <a:ln w="11430"/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18" name="Action Button: Custom 17">
                <a:hlinkClick r:id="" action="ppaction://hlinkshowjump?jump=nextslide" highlightClick="1"/>
              </p:cNvPr>
              <p:cNvSpPr/>
              <p:nvPr/>
            </p:nvSpPr>
            <p:spPr>
              <a:xfrm>
                <a:off x="7362825" y="6067153"/>
                <a:ext cx="1524000" cy="576670"/>
              </a:xfrm>
              <a:prstGeom prst="actionButtonBlank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Action Button: Home 18">
                <a:hlinkClick r:id="" action="ppaction://hlinkshowjump?jump=firstslide" highlightClick="1"/>
              </p:cNvPr>
              <p:cNvSpPr/>
              <p:nvPr/>
            </p:nvSpPr>
            <p:spPr>
              <a:xfrm>
                <a:off x="6124575" y="6067153"/>
                <a:ext cx="581025" cy="576670"/>
              </a:xfrm>
              <a:prstGeom prst="actionButtonHome">
                <a:avLst/>
              </a:prstGeom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" name="Rectangle 13"/>
            <p:cNvSpPr/>
            <p:nvPr/>
          </p:nvSpPr>
          <p:spPr>
            <a:xfrm>
              <a:off x="6705600" y="6067153"/>
              <a:ext cx="657225" cy="576670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Left Arrow 14"/>
            <p:cNvSpPr/>
            <p:nvPr/>
          </p:nvSpPr>
          <p:spPr>
            <a:xfrm>
              <a:off x="6781800" y="6172200"/>
              <a:ext cx="457200" cy="381000"/>
            </a:xfrm>
            <a:prstGeom prst="lef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Action Button: Custom 15">
              <a:hlinkClick r:id="" action="ppaction://hlinkshowjump?jump=previousslide" highlightClick="1"/>
            </p:cNvPr>
            <p:cNvSpPr/>
            <p:nvPr/>
          </p:nvSpPr>
          <p:spPr>
            <a:xfrm>
              <a:off x="6705600" y="6067153"/>
              <a:ext cx="657225" cy="576670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21420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609600" y="1137642"/>
            <a:ext cx="8091487" cy="5610225"/>
            <a:chOff x="609600" y="1137642"/>
            <a:chExt cx="8091487" cy="561022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609600" y="1137642"/>
              <a:ext cx="5495925" cy="5610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6105525" y="1137642"/>
              <a:ext cx="2595562" cy="3405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Rectangle 4"/>
          <p:cNvSpPr/>
          <p:nvPr/>
        </p:nvSpPr>
        <p:spPr>
          <a:xfrm>
            <a:off x="838200" y="76200"/>
            <a:ext cx="80772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5400" i="1" dirty="0"/>
              <a:t>Many </a:t>
            </a:r>
            <a:r>
              <a:rPr lang="en-US" sz="5400" i="1" dirty="0" smtClean="0"/>
              <a:t>kinds of beak</a:t>
            </a:r>
            <a:r>
              <a:rPr lang="en-US" sz="5400" i="1" dirty="0"/>
              <a:t> </a:t>
            </a:r>
            <a:r>
              <a:rPr lang="en-US" sz="5400" i="1" dirty="0" smtClean="0"/>
              <a:t>shape</a:t>
            </a:r>
            <a:endParaRPr lang="en-US" sz="5400" i="1" dirty="0"/>
          </a:p>
        </p:txBody>
      </p:sp>
      <p:pic>
        <p:nvPicPr>
          <p:cNvPr id="2053" name="Picture 5" descr="http://i18.tinypic.com/5z6jezb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542830"/>
            <a:ext cx="2387600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Group 14"/>
          <p:cNvGrpSpPr/>
          <p:nvPr/>
        </p:nvGrpSpPr>
        <p:grpSpPr>
          <a:xfrm>
            <a:off x="6124575" y="6019800"/>
            <a:ext cx="2762250" cy="646331"/>
            <a:chOff x="6124575" y="6019800"/>
            <a:chExt cx="2762250" cy="646331"/>
          </a:xfrm>
        </p:grpSpPr>
        <p:grpSp>
          <p:nvGrpSpPr>
            <p:cNvPr id="16" name="Group 15"/>
            <p:cNvGrpSpPr/>
            <p:nvPr/>
          </p:nvGrpSpPr>
          <p:grpSpPr>
            <a:xfrm>
              <a:off x="6124575" y="6019800"/>
              <a:ext cx="2762250" cy="646331"/>
              <a:chOff x="6124575" y="6019800"/>
              <a:chExt cx="2762250" cy="646331"/>
            </a:xfrm>
          </p:grpSpPr>
          <p:grpSp>
            <p:nvGrpSpPr>
              <p:cNvPr id="20" name="Group 19"/>
              <p:cNvGrpSpPr/>
              <p:nvPr/>
            </p:nvGrpSpPr>
            <p:grpSpPr>
              <a:xfrm>
                <a:off x="7315200" y="6019800"/>
                <a:ext cx="1571625" cy="646331"/>
                <a:chOff x="180975" y="6105525"/>
                <a:chExt cx="1571625" cy="646331"/>
              </a:xfrm>
            </p:grpSpPr>
            <p:sp>
              <p:nvSpPr>
                <p:cNvPr id="23" name="Rectangle 22"/>
                <p:cNvSpPr/>
                <p:nvPr/>
              </p:nvSpPr>
              <p:spPr>
                <a:xfrm>
                  <a:off x="228600" y="6152878"/>
                  <a:ext cx="1524000" cy="58129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Right Arrow 23"/>
                <p:cNvSpPr/>
                <p:nvPr/>
              </p:nvSpPr>
              <p:spPr>
                <a:xfrm>
                  <a:off x="1295400" y="6272348"/>
                  <a:ext cx="381000" cy="381000"/>
                </a:xfrm>
                <a:prstGeom prst="rightArrow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Rectangle 24"/>
                <p:cNvSpPr/>
                <p:nvPr/>
              </p:nvSpPr>
              <p:spPr>
                <a:xfrm>
                  <a:off x="180975" y="6105525"/>
                  <a:ext cx="1173718" cy="646331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sz="3600" b="1" cap="none" spc="0" dirty="0" smtClean="0">
                      <a:ln w="11430"/>
                      <a:solidFill>
                        <a:srgbClr val="FF0000"/>
                      </a:solidFill>
                    </a:rPr>
                    <a:t>Next</a:t>
                  </a:r>
                  <a:endParaRPr lang="en-US" sz="3600" b="1" cap="none" spc="0" dirty="0">
                    <a:ln w="11430"/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21" name="Action Button: Custom 20">
                <a:hlinkClick r:id="" action="ppaction://hlinkshowjump?jump=nextslide" highlightClick="1"/>
              </p:cNvPr>
              <p:cNvSpPr/>
              <p:nvPr/>
            </p:nvSpPr>
            <p:spPr>
              <a:xfrm>
                <a:off x="7362825" y="6067153"/>
                <a:ext cx="1524000" cy="576670"/>
              </a:xfrm>
              <a:prstGeom prst="actionButtonBlank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Action Button: Home 21">
                <a:hlinkClick r:id="" action="ppaction://hlinkshowjump?jump=firstslide" highlightClick="1"/>
              </p:cNvPr>
              <p:cNvSpPr/>
              <p:nvPr/>
            </p:nvSpPr>
            <p:spPr>
              <a:xfrm>
                <a:off x="6124575" y="6067153"/>
                <a:ext cx="581025" cy="576670"/>
              </a:xfrm>
              <a:prstGeom prst="actionButtonHome">
                <a:avLst/>
              </a:prstGeom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" name="Rectangle 16"/>
            <p:cNvSpPr/>
            <p:nvPr/>
          </p:nvSpPr>
          <p:spPr>
            <a:xfrm>
              <a:off x="6705600" y="6067153"/>
              <a:ext cx="657225" cy="576670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Left Arrow 17"/>
            <p:cNvSpPr/>
            <p:nvPr/>
          </p:nvSpPr>
          <p:spPr>
            <a:xfrm>
              <a:off x="6781800" y="6172200"/>
              <a:ext cx="457200" cy="381000"/>
            </a:xfrm>
            <a:prstGeom prst="lef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Action Button: Custom 18">
              <a:hlinkClick r:id="" action="ppaction://hlinkshowjump?jump=previousslide" highlightClick="1"/>
            </p:cNvPr>
            <p:cNvSpPr/>
            <p:nvPr/>
          </p:nvSpPr>
          <p:spPr>
            <a:xfrm>
              <a:off x="6705600" y="6067153"/>
              <a:ext cx="657225" cy="576670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38206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57200" y="1257298"/>
            <a:ext cx="8001000" cy="4305302"/>
            <a:chOff x="457200" y="1419223"/>
            <a:chExt cx="7410450" cy="4076702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457200" y="1419224"/>
              <a:ext cx="5086350" cy="2085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00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543550" y="1419223"/>
              <a:ext cx="2324100" cy="2085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01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466725" y="3505200"/>
              <a:ext cx="5076825" cy="1990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02" name="Picture 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543550" y="3505196"/>
              <a:ext cx="2324100" cy="19907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" name="Group 7"/>
          <p:cNvGrpSpPr/>
          <p:nvPr/>
        </p:nvGrpSpPr>
        <p:grpSpPr>
          <a:xfrm>
            <a:off x="6124575" y="6019800"/>
            <a:ext cx="2762250" cy="646331"/>
            <a:chOff x="6124575" y="6019800"/>
            <a:chExt cx="2762250" cy="646331"/>
          </a:xfrm>
        </p:grpSpPr>
        <p:grpSp>
          <p:nvGrpSpPr>
            <p:cNvPr id="9" name="Group 8"/>
            <p:cNvGrpSpPr/>
            <p:nvPr/>
          </p:nvGrpSpPr>
          <p:grpSpPr>
            <a:xfrm>
              <a:off x="6124575" y="6019800"/>
              <a:ext cx="2762250" cy="646331"/>
              <a:chOff x="6124575" y="6019800"/>
              <a:chExt cx="2762250" cy="646331"/>
            </a:xfrm>
          </p:grpSpPr>
          <p:grpSp>
            <p:nvGrpSpPr>
              <p:cNvPr id="13" name="Group 12"/>
              <p:cNvGrpSpPr/>
              <p:nvPr/>
            </p:nvGrpSpPr>
            <p:grpSpPr>
              <a:xfrm>
                <a:off x="7315200" y="6019800"/>
                <a:ext cx="1571625" cy="646331"/>
                <a:chOff x="180975" y="6105525"/>
                <a:chExt cx="1571625" cy="646331"/>
              </a:xfrm>
            </p:grpSpPr>
            <p:sp>
              <p:nvSpPr>
                <p:cNvPr id="16" name="Rectangle 15"/>
                <p:cNvSpPr/>
                <p:nvPr/>
              </p:nvSpPr>
              <p:spPr>
                <a:xfrm>
                  <a:off x="228600" y="6152878"/>
                  <a:ext cx="1524000" cy="58129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" name="Right Arrow 16"/>
                <p:cNvSpPr/>
                <p:nvPr/>
              </p:nvSpPr>
              <p:spPr>
                <a:xfrm>
                  <a:off x="1295400" y="6272348"/>
                  <a:ext cx="381000" cy="381000"/>
                </a:xfrm>
                <a:prstGeom prst="rightArrow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Rectangle 17"/>
                <p:cNvSpPr/>
                <p:nvPr/>
              </p:nvSpPr>
              <p:spPr>
                <a:xfrm>
                  <a:off x="180975" y="6105525"/>
                  <a:ext cx="1173718" cy="646331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sz="3600" b="1" cap="none" spc="0" dirty="0" smtClean="0">
                      <a:ln w="11430"/>
                      <a:solidFill>
                        <a:srgbClr val="FF0000"/>
                      </a:solidFill>
                    </a:rPr>
                    <a:t>Next</a:t>
                  </a:r>
                  <a:endParaRPr lang="en-US" sz="3600" b="1" cap="none" spc="0" dirty="0">
                    <a:ln w="11430"/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14" name="Action Button: Custom 13">
                <a:hlinkClick r:id="" action="ppaction://hlinkshowjump?jump=nextslide" highlightClick="1"/>
              </p:cNvPr>
              <p:cNvSpPr/>
              <p:nvPr/>
            </p:nvSpPr>
            <p:spPr>
              <a:xfrm>
                <a:off x="7362825" y="6067153"/>
                <a:ext cx="1524000" cy="576670"/>
              </a:xfrm>
              <a:prstGeom prst="actionButtonBlank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Action Button: Home 14">
                <a:hlinkClick r:id="" action="ppaction://hlinkshowjump?jump=firstslide" highlightClick="1"/>
              </p:cNvPr>
              <p:cNvSpPr/>
              <p:nvPr/>
            </p:nvSpPr>
            <p:spPr>
              <a:xfrm>
                <a:off x="6124575" y="6067153"/>
                <a:ext cx="581025" cy="576670"/>
              </a:xfrm>
              <a:prstGeom prst="actionButtonHome">
                <a:avLst/>
              </a:prstGeom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" name="Rectangle 9"/>
            <p:cNvSpPr/>
            <p:nvPr/>
          </p:nvSpPr>
          <p:spPr>
            <a:xfrm>
              <a:off x="6705600" y="6067153"/>
              <a:ext cx="657225" cy="576670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Left Arrow 10"/>
            <p:cNvSpPr/>
            <p:nvPr/>
          </p:nvSpPr>
          <p:spPr>
            <a:xfrm>
              <a:off x="6781800" y="6172200"/>
              <a:ext cx="457200" cy="381000"/>
            </a:xfrm>
            <a:prstGeom prst="lef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Action Button: Custom 11">
              <a:hlinkClick r:id="" action="ppaction://hlinkshowjump?jump=previousslide" highlightClick="1"/>
            </p:cNvPr>
            <p:cNvSpPr/>
            <p:nvPr/>
          </p:nvSpPr>
          <p:spPr>
            <a:xfrm>
              <a:off x="6705600" y="6067153"/>
              <a:ext cx="657225" cy="576670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 18"/>
          <p:cNvSpPr/>
          <p:nvPr/>
        </p:nvSpPr>
        <p:spPr>
          <a:xfrm>
            <a:off x="1295400" y="245564"/>
            <a:ext cx="67818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400" i="1" dirty="0" smtClean="0"/>
              <a:t>Many Kinds of Foot Shape</a:t>
            </a:r>
            <a:endParaRPr lang="en-US" sz="4400" i="1" dirty="0"/>
          </a:p>
        </p:txBody>
      </p:sp>
    </p:spTree>
    <p:extLst>
      <p:ext uri="{BB962C8B-B14F-4D97-AF65-F5344CB8AC3E}">
        <p14:creationId xmlns:p14="http://schemas.microsoft.com/office/powerpoint/2010/main" val="768825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523190"/>
            <a:ext cx="861059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FFC000"/>
              </a:buClr>
              <a:buFont typeface="Courier New" pitchFamily="49" charset="0"/>
              <a:buChar char="o"/>
            </a:pPr>
            <a:r>
              <a:rPr lang="pt-BR" sz="3200" i="1" dirty="0" smtClean="0">
                <a:cs typeface="Arial" pitchFamily="34" charset="0"/>
              </a:rPr>
              <a:t> Xerophytes Adaptation</a:t>
            </a:r>
          </a:p>
          <a:p>
            <a:endParaRPr lang="en-US" sz="3200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Small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or spine like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leaves and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have thick cuticle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to reduce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the rate of transpiration</a:t>
            </a: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Long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roots</a:t>
            </a: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Swollen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stem to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reserve water</a:t>
            </a:r>
            <a:endParaRPr lang="en-US" sz="2400" dirty="0">
              <a:latin typeface="Arial" pitchFamily="34" charset="0"/>
              <a:cs typeface="Arial" pitchFamily="34" charset="0"/>
            </a:endParaRPr>
          </a:p>
          <a:p>
            <a:endParaRPr lang="pt-BR" sz="3200" dirty="0">
              <a:latin typeface="Arial" pitchFamily="34" charset="0"/>
              <a:cs typeface="Arial" pitchFamily="34" charset="0"/>
            </a:endParaRPr>
          </a:p>
          <a:p>
            <a:endParaRPr 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3588127"/>
            <a:ext cx="861059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FFC000"/>
              </a:buClr>
              <a:buFont typeface="Courier New" pitchFamily="49" charset="0"/>
              <a:buChar char="o"/>
            </a:pPr>
            <a:r>
              <a:rPr lang="pt-BR" sz="3200" i="1" dirty="0" smtClean="0">
                <a:cs typeface="Arial" pitchFamily="34" charset="0"/>
              </a:rPr>
              <a:t> Hydrophytes Adaptation</a:t>
            </a:r>
          </a:p>
          <a:p>
            <a:endParaRPr lang="en-US" sz="3200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400" dirty="0" smtClean="0"/>
              <a:t>Wide </a:t>
            </a:r>
            <a:r>
              <a:rPr lang="en-US" sz="2400" dirty="0"/>
              <a:t>, flat, thin </a:t>
            </a:r>
            <a:r>
              <a:rPr lang="en-US" sz="2400" dirty="0" smtClean="0"/>
              <a:t>cuticle leaves </a:t>
            </a:r>
            <a:r>
              <a:rPr lang="en-US" sz="2400" dirty="0"/>
              <a:t>to increase the </a:t>
            </a:r>
            <a:r>
              <a:rPr lang="en-US" sz="2400" dirty="0" smtClean="0"/>
              <a:t>rate of </a:t>
            </a:r>
            <a:r>
              <a:rPr lang="en-US" sz="2400" dirty="0"/>
              <a:t>transpiration</a:t>
            </a: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400" dirty="0" smtClean="0"/>
              <a:t>Have hollow stems</a:t>
            </a: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400" dirty="0" smtClean="0"/>
              <a:t>Many </a:t>
            </a:r>
            <a:r>
              <a:rPr lang="en-US" sz="2400" dirty="0"/>
              <a:t>stoma in </a:t>
            </a:r>
            <a:r>
              <a:rPr lang="en-US" sz="2400" dirty="0" smtClean="0"/>
              <a:t>the surface </a:t>
            </a:r>
            <a:r>
              <a:rPr lang="en-US" sz="2400" dirty="0"/>
              <a:t>of leaves</a:t>
            </a:r>
          </a:p>
          <a:p>
            <a:endParaRPr lang="pt-BR" sz="3200" dirty="0">
              <a:latin typeface="Arial" pitchFamily="34" charset="0"/>
              <a:cs typeface="Arial" pitchFamily="34" charset="0"/>
            </a:endParaRPr>
          </a:p>
          <a:p>
            <a:endParaRPr lang="en-US" sz="32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124575" y="6019800"/>
            <a:ext cx="2762250" cy="646331"/>
            <a:chOff x="6124575" y="6019800"/>
            <a:chExt cx="2762250" cy="646331"/>
          </a:xfrm>
        </p:grpSpPr>
        <p:grpSp>
          <p:nvGrpSpPr>
            <p:cNvPr id="6" name="Group 5"/>
            <p:cNvGrpSpPr/>
            <p:nvPr/>
          </p:nvGrpSpPr>
          <p:grpSpPr>
            <a:xfrm>
              <a:off x="6124575" y="6019800"/>
              <a:ext cx="2762250" cy="646331"/>
              <a:chOff x="6124575" y="6019800"/>
              <a:chExt cx="2762250" cy="646331"/>
            </a:xfrm>
          </p:grpSpPr>
          <p:grpSp>
            <p:nvGrpSpPr>
              <p:cNvPr id="10" name="Group 9"/>
              <p:cNvGrpSpPr/>
              <p:nvPr/>
            </p:nvGrpSpPr>
            <p:grpSpPr>
              <a:xfrm>
                <a:off x="7315200" y="6019800"/>
                <a:ext cx="1571625" cy="646331"/>
                <a:chOff x="180975" y="6105525"/>
                <a:chExt cx="1571625" cy="646331"/>
              </a:xfrm>
            </p:grpSpPr>
            <p:sp>
              <p:nvSpPr>
                <p:cNvPr id="13" name="Rectangle 12"/>
                <p:cNvSpPr/>
                <p:nvPr/>
              </p:nvSpPr>
              <p:spPr>
                <a:xfrm>
                  <a:off x="228600" y="6152878"/>
                  <a:ext cx="1524000" cy="58129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" name="Right Arrow 13"/>
                <p:cNvSpPr/>
                <p:nvPr/>
              </p:nvSpPr>
              <p:spPr>
                <a:xfrm>
                  <a:off x="1295400" y="6272348"/>
                  <a:ext cx="381000" cy="381000"/>
                </a:xfrm>
                <a:prstGeom prst="rightArrow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Rectangle 14"/>
                <p:cNvSpPr/>
                <p:nvPr/>
              </p:nvSpPr>
              <p:spPr>
                <a:xfrm>
                  <a:off x="180975" y="6105525"/>
                  <a:ext cx="1173718" cy="646331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sz="3600" b="1" cap="none" spc="0" dirty="0" smtClean="0">
                      <a:ln w="11430"/>
                      <a:solidFill>
                        <a:srgbClr val="FF0000"/>
                      </a:solidFill>
                    </a:rPr>
                    <a:t>Next</a:t>
                  </a:r>
                  <a:endParaRPr lang="en-US" sz="3600" b="1" cap="none" spc="0" dirty="0">
                    <a:ln w="11430"/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11" name="Action Button: Custom 10">
                <a:hlinkClick r:id="" action="ppaction://hlinkshowjump?jump=nextslide" highlightClick="1"/>
              </p:cNvPr>
              <p:cNvSpPr/>
              <p:nvPr/>
            </p:nvSpPr>
            <p:spPr>
              <a:xfrm>
                <a:off x="7362825" y="6067153"/>
                <a:ext cx="1524000" cy="576670"/>
              </a:xfrm>
              <a:prstGeom prst="actionButtonBlank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Action Button: Home 11">
                <a:hlinkClick r:id="" action="ppaction://hlinkshowjump?jump=firstslide" highlightClick="1"/>
              </p:cNvPr>
              <p:cNvSpPr/>
              <p:nvPr/>
            </p:nvSpPr>
            <p:spPr>
              <a:xfrm>
                <a:off x="6124575" y="6067153"/>
                <a:ext cx="581025" cy="576670"/>
              </a:xfrm>
              <a:prstGeom prst="actionButtonHome">
                <a:avLst/>
              </a:prstGeom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Rectangle 6"/>
            <p:cNvSpPr/>
            <p:nvPr/>
          </p:nvSpPr>
          <p:spPr>
            <a:xfrm>
              <a:off x="6705600" y="6067153"/>
              <a:ext cx="657225" cy="576670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Left Arrow 7"/>
            <p:cNvSpPr/>
            <p:nvPr/>
          </p:nvSpPr>
          <p:spPr>
            <a:xfrm>
              <a:off x="6781800" y="6172200"/>
              <a:ext cx="457200" cy="381000"/>
            </a:xfrm>
            <a:prstGeom prst="lef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Action Button: Custom 8">
              <a:hlinkClick r:id="" action="ppaction://hlinkshowjump?jump=previousslide" highlightClick="1"/>
            </p:cNvPr>
            <p:cNvSpPr/>
            <p:nvPr/>
          </p:nvSpPr>
          <p:spPr>
            <a:xfrm>
              <a:off x="6705600" y="6067153"/>
              <a:ext cx="657225" cy="576670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82890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11463" y="228600"/>
            <a:ext cx="69300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i="1" cap="none" spc="0" dirty="0" smtClean="0">
                <a:ln w="1905">
                  <a:noFill/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Batang" pitchFamily="18" charset="-127"/>
                <a:cs typeface="Arial" pitchFamily="34" charset="0"/>
              </a:rPr>
              <a:t>Behavioral Adaptation</a:t>
            </a:r>
            <a:endParaRPr lang="en-US" sz="5400" i="1" cap="none" spc="0" dirty="0">
              <a:ln w="1905">
                <a:noFill/>
              </a:ln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ea typeface="Batang" pitchFamily="18" charset="-127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9282" y="1524000"/>
            <a:ext cx="853440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FFC000"/>
              </a:buClr>
              <a:buFont typeface="Courier New" pitchFamily="49" charset="0"/>
              <a:buChar char="o"/>
            </a:pPr>
            <a:r>
              <a:rPr lang="en-US" sz="2400" i="1" dirty="0" smtClean="0">
                <a:latin typeface="Arial" pitchFamily="34" charset="0"/>
                <a:cs typeface="Arial" pitchFamily="34" charset="0"/>
              </a:rPr>
              <a:t>Some </a:t>
            </a:r>
            <a:r>
              <a:rPr lang="en-US" sz="2400" i="1" dirty="0">
                <a:latin typeface="Arial" pitchFamily="34" charset="0"/>
                <a:cs typeface="Arial" pitchFamily="34" charset="0"/>
              </a:rPr>
              <a:t>examples of behavioral </a:t>
            </a:r>
            <a:r>
              <a:rPr lang="en-US" sz="2400" i="1" dirty="0" smtClean="0">
                <a:latin typeface="Arial" pitchFamily="34" charset="0"/>
                <a:cs typeface="Arial" pitchFamily="34" charset="0"/>
              </a:rPr>
              <a:t>adaptation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				</a:t>
            </a: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marL="857250" lvl="1" indent="-40005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Teakwood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trees fall of their leaves in dry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season</a:t>
            </a:r>
          </a:p>
          <a:p>
            <a:pPr marL="857250" lvl="1" indent="-40005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Chameleon camouflage its body skin color with its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environment</a:t>
            </a:r>
          </a:p>
          <a:p>
            <a:pPr marL="857250" lvl="1" indent="-40005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A whale periodically raises its head to the water surface to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breathe</a:t>
            </a:r>
          </a:p>
          <a:p>
            <a:pPr marL="857250" lvl="1" indent="-40005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Octopus and squid spray their black inks to avoid the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predator</a:t>
            </a:r>
          </a:p>
          <a:p>
            <a:pPr marL="857250" lvl="1" indent="-40005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000" dirty="0" err="1">
                <a:latin typeface="Arial" pitchFamily="34" charset="0"/>
                <a:cs typeface="Arial" pitchFamily="34" charset="0"/>
              </a:rPr>
              <a:t>Milipede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coiled up its body to avoid from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danger</a:t>
            </a:r>
          </a:p>
          <a:p>
            <a:pPr marL="857250" lvl="1" indent="-40005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Birds may move to more suitable environments to find food in(migration)</a:t>
            </a:r>
          </a:p>
          <a:p>
            <a:pPr lvl="1">
              <a:buClr>
                <a:srgbClr val="FFC000"/>
              </a:buClr>
            </a:pPr>
            <a:r>
              <a:rPr lang="en-US" dirty="0"/>
              <a:t/>
            </a:r>
            <a:br>
              <a:rPr lang="en-US" dirty="0"/>
            </a:br>
            <a:endParaRPr lang="en-US" sz="2400" dirty="0" smtClean="0"/>
          </a:p>
        </p:txBody>
      </p:sp>
      <p:grpSp>
        <p:nvGrpSpPr>
          <p:cNvPr id="4" name="Group 3"/>
          <p:cNvGrpSpPr/>
          <p:nvPr/>
        </p:nvGrpSpPr>
        <p:grpSpPr>
          <a:xfrm>
            <a:off x="6124575" y="6019800"/>
            <a:ext cx="2762250" cy="646331"/>
            <a:chOff x="6124575" y="6019800"/>
            <a:chExt cx="2762250" cy="646331"/>
          </a:xfrm>
        </p:grpSpPr>
        <p:grpSp>
          <p:nvGrpSpPr>
            <p:cNvPr id="5" name="Group 4"/>
            <p:cNvGrpSpPr/>
            <p:nvPr/>
          </p:nvGrpSpPr>
          <p:grpSpPr>
            <a:xfrm>
              <a:off x="6124575" y="6019800"/>
              <a:ext cx="2762250" cy="646331"/>
              <a:chOff x="6124575" y="6019800"/>
              <a:chExt cx="2762250" cy="646331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7315200" y="6019800"/>
                <a:ext cx="1571625" cy="646331"/>
                <a:chOff x="180975" y="6105525"/>
                <a:chExt cx="1571625" cy="646331"/>
              </a:xfrm>
            </p:grpSpPr>
            <p:sp>
              <p:nvSpPr>
                <p:cNvPr id="12" name="Rectangle 11"/>
                <p:cNvSpPr/>
                <p:nvPr/>
              </p:nvSpPr>
              <p:spPr>
                <a:xfrm>
                  <a:off x="228600" y="6152878"/>
                  <a:ext cx="1524000" cy="58129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Right Arrow 12"/>
                <p:cNvSpPr/>
                <p:nvPr/>
              </p:nvSpPr>
              <p:spPr>
                <a:xfrm>
                  <a:off x="1295400" y="6272348"/>
                  <a:ext cx="381000" cy="381000"/>
                </a:xfrm>
                <a:prstGeom prst="rightArrow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" name="Rectangle 13"/>
                <p:cNvSpPr/>
                <p:nvPr/>
              </p:nvSpPr>
              <p:spPr>
                <a:xfrm>
                  <a:off x="180975" y="6105525"/>
                  <a:ext cx="1173718" cy="646331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sz="3600" b="1" cap="none" spc="0" dirty="0" smtClean="0">
                      <a:ln w="11430"/>
                      <a:solidFill>
                        <a:srgbClr val="FF0000"/>
                      </a:solidFill>
                    </a:rPr>
                    <a:t>Next</a:t>
                  </a:r>
                  <a:endParaRPr lang="en-US" sz="3600" b="1" cap="none" spc="0" dirty="0">
                    <a:ln w="11430"/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10" name="Action Button: Custom 9">
                <a:hlinkClick r:id="" action="ppaction://hlinkshowjump?jump=nextslide" highlightClick="1"/>
              </p:cNvPr>
              <p:cNvSpPr/>
              <p:nvPr/>
            </p:nvSpPr>
            <p:spPr>
              <a:xfrm>
                <a:off x="7362825" y="6067153"/>
                <a:ext cx="1524000" cy="576670"/>
              </a:xfrm>
              <a:prstGeom prst="actionButtonBlank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Action Button: Home 10">
                <a:hlinkClick r:id="" action="ppaction://hlinkshowjump?jump=firstslide" highlightClick="1"/>
              </p:cNvPr>
              <p:cNvSpPr/>
              <p:nvPr/>
            </p:nvSpPr>
            <p:spPr>
              <a:xfrm>
                <a:off x="6124575" y="6067153"/>
                <a:ext cx="581025" cy="576670"/>
              </a:xfrm>
              <a:prstGeom prst="actionButtonHome">
                <a:avLst/>
              </a:prstGeom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" name="Rectangle 5"/>
            <p:cNvSpPr/>
            <p:nvPr/>
          </p:nvSpPr>
          <p:spPr>
            <a:xfrm>
              <a:off x="6705600" y="6067153"/>
              <a:ext cx="657225" cy="576670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Left Arrow 6"/>
            <p:cNvSpPr/>
            <p:nvPr/>
          </p:nvSpPr>
          <p:spPr>
            <a:xfrm>
              <a:off x="6781800" y="6172200"/>
              <a:ext cx="457200" cy="381000"/>
            </a:xfrm>
            <a:prstGeom prst="lef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Action Button: Custom 7">
              <a:hlinkClick r:id="" action="ppaction://hlinkshowjump?jump=previousslide" highlightClick="1"/>
            </p:cNvPr>
            <p:cNvSpPr/>
            <p:nvPr/>
          </p:nvSpPr>
          <p:spPr>
            <a:xfrm>
              <a:off x="6705600" y="6067153"/>
              <a:ext cx="657225" cy="576670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87841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3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26745" y="228600"/>
            <a:ext cx="7699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i="1" cap="none" spc="0" dirty="0" smtClean="0">
                <a:ln w="1905">
                  <a:noFill/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Batang" pitchFamily="18" charset="-127"/>
                <a:cs typeface="Arial" pitchFamily="34" charset="0"/>
              </a:rPr>
              <a:t>Physiological Adaptation</a:t>
            </a:r>
            <a:endParaRPr lang="en-US" sz="5400" i="1" cap="none" spc="0" dirty="0">
              <a:ln w="1905">
                <a:noFill/>
              </a:ln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ea typeface="Batang" pitchFamily="18" charset="-127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524000"/>
            <a:ext cx="914400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FFC000"/>
              </a:buClr>
              <a:buFont typeface="Courier New" pitchFamily="49" charset="0"/>
              <a:buChar char="o"/>
            </a:pPr>
            <a:r>
              <a:rPr lang="en-US" sz="2400" i="1" dirty="0" smtClean="0">
                <a:latin typeface="Arial" pitchFamily="34" charset="0"/>
                <a:cs typeface="Arial" pitchFamily="34" charset="0"/>
              </a:rPr>
              <a:t>Some </a:t>
            </a:r>
            <a:r>
              <a:rPr lang="en-US" sz="2400" i="1" dirty="0">
                <a:latin typeface="Arial" pitchFamily="34" charset="0"/>
                <a:cs typeface="Arial" pitchFamily="34" charset="0"/>
              </a:rPr>
              <a:t>examples of </a:t>
            </a:r>
            <a:r>
              <a:rPr lang="en-US" sz="2400" i="1" dirty="0" smtClean="0">
                <a:latin typeface="Arial" pitchFamily="34" charset="0"/>
                <a:cs typeface="Arial" pitchFamily="34" charset="0"/>
              </a:rPr>
              <a:t>Physiological adaptation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				</a:t>
            </a: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marL="914400" lvl="1" indent="-45720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800" dirty="0"/>
              <a:t>Herbivores animals have enzymes to digest </a:t>
            </a:r>
            <a:r>
              <a:rPr lang="en-US" sz="2800" dirty="0" smtClean="0"/>
              <a:t>cellulose</a:t>
            </a:r>
            <a:endParaRPr lang="en-US" sz="2800" dirty="0">
              <a:latin typeface="Arial" pitchFamily="34" charset="0"/>
              <a:cs typeface="Arial" pitchFamily="34" charset="0"/>
            </a:endParaRPr>
          </a:p>
          <a:p>
            <a:pPr marL="914400" lvl="1" indent="-45720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800" dirty="0" err="1" smtClean="0"/>
              <a:t>Teredo</a:t>
            </a:r>
            <a:r>
              <a:rPr lang="en-US" sz="2800" dirty="0" smtClean="0"/>
              <a:t> </a:t>
            </a:r>
            <a:r>
              <a:rPr lang="en-US" sz="2800" dirty="0" err="1" smtClean="0"/>
              <a:t>navalis</a:t>
            </a:r>
            <a:r>
              <a:rPr lang="en-US" sz="2800" dirty="0" smtClean="0"/>
              <a:t> worm </a:t>
            </a:r>
            <a:r>
              <a:rPr lang="en-US" sz="2800" dirty="0"/>
              <a:t>have enzyme of </a:t>
            </a:r>
            <a:r>
              <a:rPr lang="en-US" sz="2800" dirty="0" err="1"/>
              <a:t>cellulase</a:t>
            </a:r>
            <a:r>
              <a:rPr lang="en-US" sz="2800" dirty="0"/>
              <a:t> </a:t>
            </a:r>
            <a:r>
              <a:rPr lang="en-US" sz="2800" dirty="0" smtClean="0"/>
              <a:t>to digest wood</a:t>
            </a:r>
          </a:p>
          <a:p>
            <a:pPr marL="914400" lvl="1" indent="-45720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800" dirty="0"/>
              <a:t>Fresh water fish expel much hypotonic urine and </a:t>
            </a:r>
            <a:r>
              <a:rPr lang="en-US" sz="2800" dirty="0" smtClean="0"/>
              <a:t>take in </a:t>
            </a:r>
            <a:r>
              <a:rPr lang="en-US" sz="2800" dirty="0"/>
              <a:t>a little water, while marine fish expel </a:t>
            </a:r>
            <a:r>
              <a:rPr lang="en-US" sz="2800" dirty="0" smtClean="0"/>
              <a:t>little hypertonic </a:t>
            </a:r>
            <a:r>
              <a:rPr lang="en-US" sz="2800" dirty="0"/>
              <a:t>urine and take in much water</a:t>
            </a:r>
            <a:br>
              <a:rPr lang="en-US" sz="2800" dirty="0"/>
            </a:br>
            <a:endParaRPr lang="en-US" sz="2800" dirty="0" smtClean="0"/>
          </a:p>
        </p:txBody>
      </p:sp>
      <p:grpSp>
        <p:nvGrpSpPr>
          <p:cNvPr id="4" name="Group 3"/>
          <p:cNvGrpSpPr/>
          <p:nvPr/>
        </p:nvGrpSpPr>
        <p:grpSpPr>
          <a:xfrm>
            <a:off x="6124575" y="6019800"/>
            <a:ext cx="2762250" cy="646331"/>
            <a:chOff x="6124575" y="6019800"/>
            <a:chExt cx="2762250" cy="646331"/>
          </a:xfrm>
        </p:grpSpPr>
        <p:grpSp>
          <p:nvGrpSpPr>
            <p:cNvPr id="5" name="Group 4"/>
            <p:cNvGrpSpPr/>
            <p:nvPr/>
          </p:nvGrpSpPr>
          <p:grpSpPr>
            <a:xfrm>
              <a:off x="6124575" y="6019800"/>
              <a:ext cx="2762250" cy="646331"/>
              <a:chOff x="6124575" y="6019800"/>
              <a:chExt cx="2762250" cy="646331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7315200" y="6019800"/>
                <a:ext cx="1571625" cy="646331"/>
                <a:chOff x="180975" y="6105525"/>
                <a:chExt cx="1571625" cy="646331"/>
              </a:xfrm>
            </p:grpSpPr>
            <p:sp>
              <p:nvSpPr>
                <p:cNvPr id="12" name="Rectangle 11"/>
                <p:cNvSpPr/>
                <p:nvPr/>
              </p:nvSpPr>
              <p:spPr>
                <a:xfrm>
                  <a:off x="228600" y="6152878"/>
                  <a:ext cx="1524000" cy="58129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Right Arrow 12"/>
                <p:cNvSpPr/>
                <p:nvPr/>
              </p:nvSpPr>
              <p:spPr>
                <a:xfrm>
                  <a:off x="1295400" y="6272348"/>
                  <a:ext cx="381000" cy="381000"/>
                </a:xfrm>
                <a:prstGeom prst="rightArrow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" name="Rectangle 13"/>
                <p:cNvSpPr/>
                <p:nvPr/>
              </p:nvSpPr>
              <p:spPr>
                <a:xfrm>
                  <a:off x="180975" y="6105525"/>
                  <a:ext cx="1173718" cy="646331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sz="3600" b="1" cap="none" spc="0" dirty="0" smtClean="0">
                      <a:ln w="11430"/>
                      <a:solidFill>
                        <a:srgbClr val="FF0000"/>
                      </a:solidFill>
                    </a:rPr>
                    <a:t>Next</a:t>
                  </a:r>
                  <a:endParaRPr lang="en-US" sz="3600" b="1" cap="none" spc="0" dirty="0">
                    <a:ln w="11430"/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10" name="Action Button: Custom 9">
                <a:hlinkClick r:id="" action="ppaction://hlinkshowjump?jump=nextslide" highlightClick="1"/>
              </p:cNvPr>
              <p:cNvSpPr/>
              <p:nvPr/>
            </p:nvSpPr>
            <p:spPr>
              <a:xfrm>
                <a:off x="7362825" y="6067153"/>
                <a:ext cx="1524000" cy="576670"/>
              </a:xfrm>
              <a:prstGeom prst="actionButtonBlank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Action Button: Home 10">
                <a:hlinkClick r:id="" action="ppaction://hlinkshowjump?jump=firstslide" highlightClick="1"/>
              </p:cNvPr>
              <p:cNvSpPr/>
              <p:nvPr/>
            </p:nvSpPr>
            <p:spPr>
              <a:xfrm>
                <a:off x="6124575" y="6067153"/>
                <a:ext cx="581025" cy="576670"/>
              </a:xfrm>
              <a:prstGeom prst="actionButtonHome">
                <a:avLst/>
              </a:prstGeom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" name="Rectangle 5"/>
            <p:cNvSpPr/>
            <p:nvPr/>
          </p:nvSpPr>
          <p:spPr>
            <a:xfrm>
              <a:off x="6705600" y="6067153"/>
              <a:ext cx="657225" cy="576670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Left Arrow 6"/>
            <p:cNvSpPr/>
            <p:nvPr/>
          </p:nvSpPr>
          <p:spPr>
            <a:xfrm>
              <a:off x="6781800" y="6172200"/>
              <a:ext cx="457200" cy="381000"/>
            </a:xfrm>
            <a:prstGeom prst="lef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Action Button: Custom 7">
              <a:hlinkClick r:id="" action="ppaction://hlinkshowjump?jump=previousslide" highlightClick="1"/>
            </p:cNvPr>
            <p:cNvSpPr/>
            <p:nvPr/>
          </p:nvSpPr>
          <p:spPr>
            <a:xfrm>
              <a:off x="6705600" y="6067153"/>
              <a:ext cx="657225" cy="576670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5803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3098</TotalTime>
  <Words>659</Words>
  <Application>Microsoft Office PowerPoint</Application>
  <PresentationFormat>On-screen Show (4:3)</PresentationFormat>
  <Paragraphs>164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Metro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formation of flower become fruit and seed </vt:lpstr>
      <vt:lpstr>Types of pollination</vt:lpstr>
      <vt:lpstr>PowerPoint Presentation</vt:lpstr>
      <vt:lpstr>PowerPoint Presentation</vt:lpstr>
      <vt:lpstr>Vegtative Reproduction in PLants</vt:lpstr>
      <vt:lpstr>PowerPoint Presentation</vt:lpstr>
      <vt:lpstr>PowerPoint Presentation</vt:lpstr>
      <vt:lpstr>PowerPoint Presentation</vt:lpstr>
      <vt:lpstr>Asexually Reproduction in Lower Stage Animals</vt:lpstr>
      <vt:lpstr>PowerPoint Presentation</vt:lpstr>
      <vt:lpstr>PowerPoint Presentation</vt:lpstr>
      <vt:lpstr>Thanks for your attention!!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ismail - [2010]</dc:creator>
  <cp:lastModifiedBy>joshua</cp:lastModifiedBy>
  <cp:revision>41</cp:revision>
  <dcterms:created xsi:type="dcterms:W3CDTF">2012-08-27T14:05:08Z</dcterms:created>
  <dcterms:modified xsi:type="dcterms:W3CDTF">2012-09-06T12:25:50Z</dcterms:modified>
</cp:coreProperties>
</file>